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7A2B4090-7E4E-4E05-AA96-851DE988F98D}"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A14B1483-B786-4622-B1DB-CC995009519E}"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1"/>
          </p:nvPr>
        </p:nvSpPr>
        <p:spPr/>
        <p:txBody>
          <a:bodyPr/>
          <a:lstStyle/>
          <a:p>
            <a:fld id="{B5F47AE1-E305-4827-807C-7E6889309A2B}"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1"/>
          </p:nvPr>
        </p:nvSpPr>
        <p:spPr/>
        <p:txBody>
          <a:bodyPr/>
          <a:lstStyle/>
          <a:p>
            <a:fld id="{17227859-C12D-4110-844C-9E79D7CB1254}"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3D1D6410-E402-4BD2-8E55-940EC83A5DA9}"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60DC5104-1FA5-4B10-A320-9418F1CB644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2"/>
          </p:nvPr>
        </p:nvSpPr>
        <p:spPr/>
        <p:txBody>
          <a:bodyPr/>
          <a:lstStyle/>
          <a:p>
            <a:fld id="{20DB376F-BC8C-4E4B-B634-DB3638AFDFB7}"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2"/>
          </p:nvPr>
        </p:nvSpPr>
        <p:spPr/>
        <p:txBody>
          <a:bodyPr/>
          <a:lstStyle/>
          <a:p>
            <a:fld id="{AA755A1D-DC70-4AC0-9656-134A9ABDEE59}"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2"/>
          </p:nvPr>
        </p:nvSpPr>
        <p:spPr/>
        <p:txBody>
          <a:bodyPr/>
          <a:lstStyle/>
          <a:p>
            <a:fld id="{A6D6164C-C093-483B-AF9D-D4AC510FAA15}"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2"/>
          </p:nvPr>
        </p:nvSpPr>
        <p:spPr/>
        <p:txBody>
          <a:bodyPr/>
          <a:lstStyle/>
          <a:p>
            <a:fld id="{D5EA6D51-9500-479D-AA45-D13B1052B5CE}"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FFECAB0B-BF17-427E-997D-331041398F01}"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2" name="PlaceHolder 3"/>
          <p:cNvSpPr>
            <a:spLocks noGrp="1"/>
          </p:cNvSpPr>
          <p:nvPr>
            <p:ph type="sldNum" idx="1"/>
          </p:nvPr>
        </p:nvSpPr>
        <p:spPr/>
        <p:txBody>
          <a:bodyPr/>
          <a:lstStyle/>
          <a:p>
            <a:fld id="{C09AAB8A-12F3-43F8-AEF5-D377FC1FC25A}"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ABEE7B05-F276-4793-ADA4-BE21640EDC9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DC4ED02D-B5A5-41BA-8C67-5A3B021E75B1}"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2"/>
          </p:nvPr>
        </p:nvSpPr>
        <p:spPr/>
        <p:txBody>
          <a:bodyPr/>
          <a:lstStyle/>
          <a:p>
            <a:fld id="{43377242-FC74-440C-8051-3F25C454635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2"/>
          </p:nvPr>
        </p:nvSpPr>
        <p:spPr/>
        <p:txBody>
          <a:bodyPr/>
          <a:lstStyle/>
          <a:p>
            <a:fld id="{E014561D-B339-4FD1-837D-1B84BB09979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2"/>
          </p:nvPr>
        </p:nvSpPr>
        <p:spPr/>
        <p:txBody>
          <a:bodyPr/>
          <a:lstStyle/>
          <a:p>
            <a:fld id="{17FBC61D-ED7A-4E7C-BA3E-5E21F236018B}"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5124FFD5-BFDF-4CC5-A4E1-58C0B0237BF1}"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3"/>
          </p:nvPr>
        </p:nvSpPr>
        <p:spPr/>
        <p:txBody>
          <a:bodyPr/>
          <a:lstStyle/>
          <a:p>
            <a:fld id="{80C8790E-E4E0-475F-897F-D1A3EF4758B3}"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3"/>
          </p:nvPr>
        </p:nvSpPr>
        <p:spPr/>
        <p:txBody>
          <a:bodyPr/>
          <a:lstStyle/>
          <a:p>
            <a:fld id="{4E7942FF-4F9E-49AD-8FAC-612732672302}"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8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3"/>
          </p:nvPr>
        </p:nvSpPr>
        <p:spPr/>
        <p:txBody>
          <a:bodyPr/>
          <a:lstStyle/>
          <a:p>
            <a:fld id="{064DE0A7-5DC5-4416-8377-CB93788A37BC}"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3"/>
          </p:nvPr>
        </p:nvSpPr>
        <p:spPr/>
        <p:txBody>
          <a:bodyPr/>
          <a:lstStyle/>
          <a:p>
            <a:fld id="{63796D28-44C8-4F93-A296-AC839D51BEE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1"/>
          </p:nvPr>
        </p:nvSpPr>
        <p:spPr/>
        <p:txBody>
          <a:bodyPr/>
          <a:lstStyle/>
          <a:p>
            <a:fld id="{EC34140B-D72C-4E2E-8D68-7EA2CDEE890A}"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3"/>
          </p:nvPr>
        </p:nvSpPr>
        <p:spPr/>
        <p:txBody>
          <a:bodyPr/>
          <a:lstStyle/>
          <a:p>
            <a:fld id="{54B5A15D-6F89-498D-9FAE-0E9864962876}"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8794E984-941F-479C-89A1-C5A293593500}"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361E1E26-0B9B-4FD3-A5EA-A7D9E7FBBB1F}"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DF2AB19D-25AA-4CE9-AEEB-EC891897D447}"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3"/>
          </p:nvPr>
        </p:nvSpPr>
        <p:spPr/>
        <p:txBody>
          <a:bodyPr/>
          <a:lstStyle/>
          <a:p>
            <a:fld id="{CCA45246-90D0-43F0-A917-F016384B3EC0}"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3"/>
          </p:nvPr>
        </p:nvSpPr>
        <p:spPr/>
        <p:txBody>
          <a:bodyPr/>
          <a:lstStyle/>
          <a:p>
            <a:fld id="{E7719DDB-0159-46FC-A00D-3B2CB4E6702C}"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1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3"/>
          </p:nvPr>
        </p:nvSpPr>
        <p:spPr/>
        <p:txBody>
          <a:bodyPr/>
          <a:lstStyle/>
          <a:p>
            <a:fld id="{7F1A6A20-2850-4699-96BC-DBA32A51F7EE}"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D27746EF-1444-423D-96C5-6C4764104F4F}"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1"/>
          </p:nvPr>
        </p:nvSpPr>
        <p:spPr/>
        <p:txBody>
          <a:bodyPr/>
          <a:lstStyle/>
          <a:p>
            <a:fld id="{5AC07A24-2E5E-4D0F-856E-C85CF7414EA8}"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5DDB37D3-B3C1-4D7D-BCC5-A82EF5BA9A90}"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E12C5899-4C08-4625-96B8-BFC1B648A110}"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24941A23-75FE-4A59-914F-A33E760F2909}"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3316D349-4FA0-4CA0-A3FC-BD49C8C3EF24}"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000" b="0" strike="noStrike" spc="-1">
                <a:solidFill>
                  <a:srgbClr val="595959"/>
                </a:solidFill>
                <a:latin typeface="Arial"/>
                <a:ea typeface="Arial"/>
              </a:defRPr>
            </a:lvl1pPr>
          </a:lstStyle>
          <a:p>
            <a:pPr algn="r">
              <a:lnSpc>
                <a:spcPct val="100000"/>
              </a:lnSpc>
              <a:buNone/>
              <a:tabLst>
                <a:tab pos="0" algn="l"/>
              </a:tabLst>
            </a:pPr>
            <a:fld id="{7DAAF14A-0D2F-486A-A51C-CC46CA3ABCBC}" type="slidenum">
              <a:rPr lang="en" sz="1000" b="0" strike="noStrike" spc="-1">
                <a:solidFill>
                  <a:srgbClr val="595959"/>
                </a:solidFill>
                <a:latin typeface="Arial"/>
                <a:ea typeface="Arial"/>
              </a:rPr>
              <a:t>‹#›</a:t>
            </a:fld>
            <a:endParaRPr lang="en-US" sz="1000" b="0" strike="noStrike" spc="-1">
              <a:latin typeface="Times New Roman"/>
            </a:endParaRPr>
          </a:p>
        </p:txBody>
      </p:sp>
      <p:sp>
        <p:nvSpPr>
          <p:cNvPr id="4"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r>
              <a:rPr lang="en-US" sz="2800" b="0" strike="noStrike" spc="-1">
                <a:solidFill>
                  <a:srgbClr val="000000"/>
                </a:solidFill>
                <a:latin typeface="Arial"/>
              </a:rPr>
              <a:t>Click to edit the title text format</a:t>
            </a:r>
          </a:p>
        </p:txBody>
      </p:sp>
      <p:sp>
        <p:nvSpPr>
          <p:cNvPr id="40" name="PlaceHolder 2"/>
          <p:cNvSpPr>
            <a:spLocks noGrp="1"/>
          </p:cNvSpPr>
          <p:nvPr>
            <p:ph type="body"/>
          </p:nvPr>
        </p:nvSpPr>
        <p:spPr>
          <a:xfrm>
            <a:off x="311760" y="1152360"/>
            <a:ext cx="3999600" cy="3416040"/>
          </a:xfrm>
          <a:prstGeom prst="rect">
            <a:avLst/>
          </a:prstGeom>
          <a:noFill/>
          <a:ln w="0">
            <a:noFill/>
          </a:ln>
        </p:spPr>
        <p:txBody>
          <a:bodyPr tIns="91440" bIns="9144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400" b="0" strike="noStrike" spc="-1">
                <a:solidFill>
                  <a:srgbClr val="000000"/>
                </a:solidFill>
                <a:latin typeface="Arial"/>
              </a:rPr>
              <a:t>Seventh Outline Level</a:t>
            </a:r>
          </a:p>
        </p:txBody>
      </p:sp>
      <p:sp>
        <p:nvSpPr>
          <p:cNvPr id="41" name="PlaceHolder 3"/>
          <p:cNvSpPr>
            <a:spLocks noGrp="1"/>
          </p:cNvSpPr>
          <p:nvPr>
            <p:ph type="body"/>
          </p:nvPr>
        </p:nvSpPr>
        <p:spPr>
          <a:xfrm>
            <a:off x="4832280" y="1152360"/>
            <a:ext cx="3999600" cy="3416040"/>
          </a:xfrm>
          <a:prstGeom prst="rect">
            <a:avLst/>
          </a:prstGeom>
          <a:noFill/>
          <a:ln w="0">
            <a:noFill/>
          </a:ln>
        </p:spPr>
        <p:txBody>
          <a:bodyPr tIns="91440" bIns="9144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400" b="0" strike="noStrike" spc="-1">
                <a:solidFill>
                  <a:srgbClr val="000000"/>
                </a:solidFill>
                <a:latin typeface="Arial"/>
              </a:rPr>
              <a:t>Seventh Outline Level</a:t>
            </a:r>
          </a:p>
        </p:txBody>
      </p:sp>
      <p:sp>
        <p:nvSpPr>
          <p:cNvPr id="42" name="PlaceHolder 4"/>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000" b="0" strike="noStrike" spc="-1">
                <a:solidFill>
                  <a:srgbClr val="595959"/>
                </a:solidFill>
                <a:latin typeface="Arial"/>
                <a:ea typeface="Arial"/>
              </a:defRPr>
            </a:lvl1pPr>
          </a:lstStyle>
          <a:p>
            <a:pPr algn="r">
              <a:lnSpc>
                <a:spcPct val="100000"/>
              </a:lnSpc>
              <a:buNone/>
              <a:tabLst>
                <a:tab pos="0" algn="l"/>
              </a:tabLst>
            </a:pPr>
            <a:fld id="{DB09C887-0AF2-4FCB-A056-4D3F133C2FD3}" type="slidenum">
              <a:rPr lang="en" sz="1000" b="0" strike="noStrike" spc="-1">
                <a:solidFill>
                  <a:srgbClr val="595959"/>
                </a:solidFill>
                <a:latin typeface="Arial"/>
                <a:ea typeface="Arial"/>
              </a:rPr>
              <a:t>‹#›</a:t>
            </a:fld>
            <a:endParaRPr lang="en-US"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r>
              <a:rPr lang="en-US" sz="2800" b="0" strike="noStrike" spc="-1">
                <a:solidFill>
                  <a:srgbClr val="000000"/>
                </a:solidFill>
                <a:latin typeface="Arial"/>
              </a:rPr>
              <a:t>Click to edit the title text format</a:t>
            </a:r>
          </a:p>
        </p:txBody>
      </p:sp>
      <p:sp>
        <p:nvSpPr>
          <p:cNvPr id="80"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81" name="PlaceHolder 3"/>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000" b="0" strike="noStrike" spc="-1">
                <a:solidFill>
                  <a:srgbClr val="595959"/>
                </a:solidFill>
                <a:latin typeface="Arial"/>
                <a:ea typeface="Arial"/>
              </a:defRPr>
            </a:lvl1pPr>
          </a:lstStyle>
          <a:p>
            <a:pPr algn="r">
              <a:lnSpc>
                <a:spcPct val="100000"/>
              </a:lnSpc>
              <a:buNone/>
              <a:tabLst>
                <a:tab pos="0" algn="l"/>
              </a:tabLst>
            </a:pPr>
            <a:fld id="{F4DC55DC-D5B9-4D04-B6E6-D1F2B16EBFE0}" type="slidenum">
              <a:rPr lang="en" sz="1000" b="0" strike="noStrike" spc="-1">
                <a:solidFill>
                  <a:srgbClr val="595959"/>
                </a:solidFill>
                <a:latin typeface="Arial"/>
                <a:ea typeface="Arial"/>
              </a:rPr>
              <a:t>‹#›</a:t>
            </a:fld>
            <a:endParaRPr lang="en-US"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58;p1"/>
          <p:cNvSpPr/>
          <p:nvPr/>
        </p:nvSpPr>
        <p:spPr>
          <a:xfrm>
            <a:off x="311760" y="230400"/>
            <a:ext cx="8519040" cy="20512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buNone/>
              <a:tabLst>
                <a:tab pos="0" algn="l"/>
              </a:tabLst>
            </a:pPr>
            <a:r>
              <a:rPr lang="en" sz="5200" b="0" strike="noStrike" spc="-1">
                <a:solidFill>
                  <a:srgbClr val="000000"/>
                </a:solidFill>
                <a:latin typeface="Arial"/>
                <a:ea typeface="Arial"/>
              </a:rPr>
              <a:t>CS 4476 Project 3</a:t>
            </a:r>
            <a:endParaRPr lang="en-US" sz="5200" b="0" strike="noStrike" spc="-1">
              <a:latin typeface="Arial"/>
            </a:endParaRPr>
          </a:p>
        </p:txBody>
      </p:sp>
      <p:sp>
        <p:nvSpPr>
          <p:cNvPr id="119" name="Google Shape;59;p1"/>
          <p:cNvSpPr/>
          <p:nvPr/>
        </p:nvSpPr>
        <p:spPr>
          <a:xfrm>
            <a:off x="311760" y="2320200"/>
            <a:ext cx="8519040" cy="17960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buNone/>
              <a:tabLst>
                <a:tab pos="0" algn="l"/>
              </a:tabLst>
            </a:pPr>
            <a:r>
              <a:rPr lang="en-US" sz="2800" b="0" strike="noStrike" spc="-1" dirty="0">
                <a:solidFill>
                  <a:srgbClr val="595959"/>
                </a:solidFill>
                <a:latin typeface="Arial"/>
                <a:ea typeface="Arial"/>
              </a:rPr>
              <a:t>Vidit Pokharna</a:t>
            </a:r>
            <a:endParaRPr lang="en-US" sz="2800" b="0" strike="noStrike" spc="-1" dirty="0">
              <a:latin typeface="Arial"/>
            </a:endParaRPr>
          </a:p>
          <a:p>
            <a:pPr algn="ctr">
              <a:lnSpc>
                <a:spcPct val="100000"/>
              </a:lnSpc>
              <a:buNone/>
              <a:tabLst>
                <a:tab pos="0" algn="l"/>
              </a:tabLst>
            </a:pPr>
            <a:r>
              <a:rPr lang="en-US" sz="2800" spc="-1" dirty="0" err="1">
                <a:solidFill>
                  <a:srgbClr val="595959"/>
                </a:solidFill>
                <a:latin typeface="Arial"/>
              </a:rPr>
              <a:t>vidit@gatech.edu</a:t>
            </a:r>
            <a:endParaRPr lang="en-US" sz="2800" b="0" strike="noStrike" spc="-1" dirty="0">
              <a:latin typeface="Arial"/>
            </a:endParaRPr>
          </a:p>
          <a:p>
            <a:pPr algn="ctr">
              <a:lnSpc>
                <a:spcPct val="100000"/>
              </a:lnSpc>
              <a:buNone/>
              <a:tabLst>
                <a:tab pos="0" algn="l"/>
              </a:tabLst>
            </a:pPr>
            <a:r>
              <a:rPr lang="en-US" sz="2800" b="0" strike="noStrike" spc="-1" dirty="0">
                <a:solidFill>
                  <a:srgbClr val="595959"/>
                </a:solidFill>
                <a:latin typeface="Arial"/>
                <a:ea typeface="Arial"/>
              </a:rPr>
              <a:t>vpokharna3</a:t>
            </a:r>
            <a:endParaRPr lang="en-US" sz="2800" b="0" strike="noStrike" spc="-1" dirty="0">
              <a:latin typeface="Arial"/>
            </a:endParaRPr>
          </a:p>
          <a:p>
            <a:pPr algn="ctr">
              <a:lnSpc>
                <a:spcPct val="100000"/>
              </a:lnSpc>
              <a:buNone/>
              <a:tabLst>
                <a:tab pos="0" algn="l"/>
              </a:tabLst>
            </a:pPr>
            <a:r>
              <a:rPr lang="en" sz="2800" b="0" strike="noStrike" spc="-1" dirty="0">
                <a:solidFill>
                  <a:srgbClr val="595959"/>
                </a:solidFill>
                <a:latin typeface="Arial"/>
                <a:ea typeface="Arial"/>
              </a:rPr>
              <a:t>903772087</a:t>
            </a:r>
            <a:endParaRPr lang="en-US" sz="2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3: RANSAC</a:t>
            </a:r>
            <a:endParaRPr lang="en-US" sz="2800" b="0" strike="noStrike" spc="-1">
              <a:solidFill>
                <a:srgbClr val="000000"/>
              </a:solidFill>
              <a:latin typeface="Arial"/>
            </a:endParaRPr>
          </a:p>
        </p:txBody>
      </p:sp>
      <p:sp>
        <p:nvSpPr>
          <p:cNvPr id="142" name="PlaceHolder 2"/>
          <p:cNvSpPr>
            <a:spLocks noGrp="1"/>
          </p:cNvSpPr>
          <p:nvPr>
            <p:ph/>
          </p:nvPr>
        </p:nvSpPr>
        <p:spPr>
          <a:xfrm>
            <a:off x="311760" y="1152360"/>
            <a:ext cx="3999600" cy="3416040"/>
          </a:xfrm>
          <a:prstGeom prst="rect">
            <a:avLst/>
          </a:prstGeom>
          <a:noFill/>
          <a:ln w="0">
            <a:noFill/>
          </a:ln>
        </p:spPr>
        <p:txBody>
          <a:bodyPr tIns="91440" bIns="91440" anchor="t">
            <a:normAutofit fontScale="96000"/>
          </a:bodyPr>
          <a:lstStyle/>
          <a:p>
            <a:pPr>
              <a:lnSpc>
                <a:spcPct val="115000"/>
              </a:lnSpc>
              <a:buNone/>
              <a:tabLst>
                <a:tab pos="0" algn="l"/>
              </a:tabLst>
            </a:pPr>
            <a:r>
              <a:rPr lang="en" sz="1400" b="0" strike="noStrike" spc="-1" dirty="0">
                <a:solidFill>
                  <a:srgbClr val="595959"/>
                </a:solidFill>
                <a:latin typeface="Arial"/>
                <a:ea typeface="Arial"/>
              </a:rPr>
              <a:t>How many RANSAC iterations would we need to find the fundamental matrix with 99.9% certainty from your Mt. Rushmore and Notre Dame SIFT results assuming that they had a 90% point correspondence accuracy if there are 9 points?</a:t>
            </a:r>
            <a:endParaRPr lang="en-US" sz="1400" b="0" strike="noStrike" spc="-1" dirty="0">
              <a:solidFill>
                <a:srgbClr val="000000"/>
              </a:solidFill>
              <a:latin typeface="Arial"/>
            </a:endParaRPr>
          </a:p>
          <a:p>
            <a:pPr>
              <a:lnSpc>
                <a:spcPct val="115000"/>
              </a:lnSpc>
              <a:spcBef>
                <a:spcPts val="1199"/>
              </a:spcBef>
              <a:buNone/>
              <a:tabLst>
                <a:tab pos="0" algn="l"/>
              </a:tabLst>
            </a:pPr>
            <a:endParaRPr lang="en-US" sz="1400" b="0" strike="noStrike" spc="-1" dirty="0">
              <a:solidFill>
                <a:srgbClr val="000000"/>
              </a:solidFill>
              <a:latin typeface="Arial"/>
            </a:endParaRPr>
          </a:p>
          <a:p>
            <a:pPr>
              <a:lnSpc>
                <a:spcPct val="115000"/>
              </a:lnSpc>
              <a:spcBef>
                <a:spcPts val="1199"/>
              </a:spcBef>
              <a:spcAft>
                <a:spcPts val="1199"/>
              </a:spcAft>
              <a:buNone/>
              <a:tabLst>
                <a:tab pos="0" algn="l"/>
              </a:tabLst>
            </a:pPr>
            <a:r>
              <a:rPr lang="en" sz="1400" b="0" strike="noStrike" spc="-1" dirty="0">
                <a:solidFill>
                  <a:srgbClr val="595959"/>
                </a:solidFill>
                <a:latin typeface="Arial"/>
                <a:ea typeface="Arial"/>
              </a:rPr>
              <a:t>One might imagine that if we had more than 9 point correspondences, it would be better to use more of them to solve for the fundamental matrix. Investigate this by finding the # of RANSAC iterations you would need to run with 18 points.</a:t>
            </a:r>
            <a:endParaRPr lang="en-US" sz="1400" b="0" strike="noStrike" spc="-1" dirty="0">
              <a:solidFill>
                <a:srgbClr val="000000"/>
              </a:solidFill>
              <a:latin typeface="Arial"/>
            </a:endParaRPr>
          </a:p>
        </p:txBody>
      </p:sp>
      <p:sp>
        <p:nvSpPr>
          <p:cNvPr id="143" name="PlaceHolder 3"/>
          <p:cNvSpPr>
            <a:spLocks noGrp="1"/>
          </p:cNvSpPr>
          <p:nvPr>
            <p:ph/>
          </p:nvPr>
        </p:nvSpPr>
        <p:spPr>
          <a:xfrm>
            <a:off x="483228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400" b="0" strike="noStrike" spc="-1" dirty="0">
                <a:solidFill>
                  <a:srgbClr val="595959"/>
                </a:solidFill>
                <a:latin typeface="Arial"/>
                <a:ea typeface="Arial"/>
              </a:rPr>
              <a:t>If our dataset had a lower point correspondence accuracy, say 70%, what is the minimum # of iterations needed to find the fundamental matrix with 99.9% certainty?</a:t>
            </a:r>
            <a:endParaRPr lang="en-US" sz="1400" b="0" strike="noStrike" spc="-1" dirty="0">
              <a:solidFill>
                <a:srgbClr val="000000"/>
              </a:solidFill>
              <a:latin typeface="Arial"/>
            </a:endParaRPr>
          </a:p>
        </p:txBody>
      </p:sp>
      <p:pic>
        <p:nvPicPr>
          <p:cNvPr id="5" name="Picture 4" descr="A number of numbers on a white background&#10;&#10;Description automatically generated">
            <a:extLst>
              <a:ext uri="{FF2B5EF4-FFF2-40B4-BE49-F238E27FC236}">
                <a16:creationId xmlns:a16="http://schemas.microsoft.com/office/drawing/2014/main" id="{64D7A035-DA91-8BB5-9F9D-E2931026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121" y="2209606"/>
            <a:ext cx="1701222" cy="432514"/>
          </a:xfrm>
          <a:prstGeom prst="rect">
            <a:avLst/>
          </a:prstGeom>
        </p:spPr>
      </p:pic>
      <p:pic>
        <p:nvPicPr>
          <p:cNvPr id="7" name="Picture 6" descr="A number with numbers and lines&#10;&#10;Description automatically generated with medium confidence">
            <a:extLst>
              <a:ext uri="{FF2B5EF4-FFF2-40B4-BE49-F238E27FC236}">
                <a16:creationId xmlns:a16="http://schemas.microsoft.com/office/drawing/2014/main" id="{9AF83B91-DE54-39E1-0970-F9F685637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461" y="2335116"/>
            <a:ext cx="1948287" cy="473268"/>
          </a:xfrm>
          <a:prstGeom prst="rect">
            <a:avLst/>
          </a:prstGeom>
        </p:spPr>
      </p:pic>
      <p:pic>
        <p:nvPicPr>
          <p:cNvPr id="9" name="Picture 8" descr="A mathematical equation with numbers&#10;&#10;Description automatically generated">
            <a:extLst>
              <a:ext uri="{FF2B5EF4-FFF2-40B4-BE49-F238E27FC236}">
                <a16:creationId xmlns:a16="http://schemas.microsoft.com/office/drawing/2014/main" id="{C0977406-FCBA-3AA0-D916-D9366416D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54" y="4117030"/>
            <a:ext cx="1835080" cy="451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4: Performance comparison</a:t>
            </a:r>
            <a:endParaRPr lang="en-US" sz="2800" b="0" strike="noStrike" spc="-1">
              <a:solidFill>
                <a:srgbClr val="000000"/>
              </a:solidFill>
              <a:latin typeface="Arial"/>
            </a:endParaRPr>
          </a:p>
        </p:txBody>
      </p:sp>
      <p:sp>
        <p:nvSpPr>
          <p:cNvPr id="145" name="PlaceHolder 2"/>
          <p:cNvSpPr>
            <a:spLocks noGrp="1"/>
          </p:cNvSpPr>
          <p:nvPr>
            <p:ph/>
          </p:nvPr>
        </p:nvSpPr>
        <p:spPr>
          <a:xfrm>
            <a:off x="31176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400" b="0" strike="noStrike" spc="-1" dirty="0">
                <a:solidFill>
                  <a:srgbClr val="595959"/>
                </a:solidFill>
                <a:latin typeface="Arial"/>
                <a:ea typeface="Arial"/>
              </a:rPr>
              <a:t>[insert visualization of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on the </a:t>
            </a:r>
            <a:r>
              <a:rPr lang="en" sz="1400" b="0" strike="noStrike" spc="-1" dirty="0" err="1">
                <a:solidFill>
                  <a:srgbClr val="595959"/>
                </a:solidFill>
                <a:latin typeface="Arial"/>
                <a:ea typeface="Arial"/>
              </a:rPr>
              <a:t>Argoverse</a:t>
            </a:r>
            <a:r>
              <a:rPr lang="en" sz="1400" b="0" strike="noStrike" spc="-1" dirty="0">
                <a:solidFill>
                  <a:srgbClr val="595959"/>
                </a:solidFill>
                <a:latin typeface="Arial"/>
                <a:ea typeface="Arial"/>
              </a:rPr>
              <a:t> image pair using the linear method]</a:t>
            </a:r>
            <a:endParaRPr lang="en-US" sz="1400" b="0" strike="noStrike" spc="-1" dirty="0">
              <a:solidFill>
                <a:srgbClr val="000000"/>
              </a:solidFill>
              <a:latin typeface="Arial"/>
            </a:endParaRPr>
          </a:p>
        </p:txBody>
      </p:sp>
      <p:sp>
        <p:nvSpPr>
          <p:cNvPr id="146" name="PlaceHolder 3"/>
          <p:cNvSpPr>
            <a:spLocks noGrp="1"/>
          </p:cNvSpPr>
          <p:nvPr>
            <p:ph/>
          </p:nvPr>
        </p:nvSpPr>
        <p:spPr>
          <a:xfrm>
            <a:off x="483228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400" b="0" strike="noStrike" spc="-1" dirty="0">
                <a:solidFill>
                  <a:srgbClr val="595959"/>
                </a:solidFill>
                <a:latin typeface="Arial"/>
                <a:ea typeface="Arial"/>
              </a:rPr>
              <a:t>[insert visualization of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on the </a:t>
            </a:r>
            <a:r>
              <a:rPr lang="en" sz="1400" b="0" strike="noStrike" spc="-1" dirty="0" err="1">
                <a:solidFill>
                  <a:srgbClr val="595959"/>
                </a:solidFill>
                <a:latin typeface="Arial"/>
                <a:ea typeface="Arial"/>
              </a:rPr>
              <a:t>Argoverse</a:t>
            </a:r>
            <a:r>
              <a:rPr lang="en" sz="1400" b="0" strike="noStrike" spc="-1" dirty="0">
                <a:solidFill>
                  <a:srgbClr val="595959"/>
                </a:solidFill>
                <a:latin typeface="Arial"/>
                <a:ea typeface="Arial"/>
              </a:rPr>
              <a:t> image pair using RANSAC]</a:t>
            </a:r>
            <a:endParaRPr lang="en-US" sz="1400" b="0" strike="noStrike" spc="-1" dirty="0">
              <a:solidFill>
                <a:srgbClr val="000000"/>
              </a:solidFill>
              <a:latin typeface="Arial"/>
            </a:endParaRPr>
          </a:p>
        </p:txBody>
      </p:sp>
      <p:pic>
        <p:nvPicPr>
          <p:cNvPr id="2" name="Picture 1">
            <a:extLst>
              <a:ext uri="{FF2B5EF4-FFF2-40B4-BE49-F238E27FC236}">
                <a16:creationId xmlns:a16="http://schemas.microsoft.com/office/drawing/2014/main" id="{DA1C3A15-5347-F8F0-3DB2-A3C6BA1680F4}"/>
              </a:ext>
            </a:extLst>
          </p:cNvPr>
          <p:cNvPicPr>
            <a:picLocks noChangeAspect="1"/>
          </p:cNvPicPr>
          <p:nvPr/>
        </p:nvPicPr>
        <p:blipFill>
          <a:blip r:embed="rId2"/>
          <a:stretch>
            <a:fillRect/>
          </a:stretch>
        </p:blipFill>
        <p:spPr>
          <a:xfrm>
            <a:off x="134495" y="1152360"/>
            <a:ext cx="4437325" cy="1395543"/>
          </a:xfrm>
          <a:prstGeom prst="rect">
            <a:avLst/>
          </a:prstGeom>
        </p:spPr>
      </p:pic>
      <p:pic>
        <p:nvPicPr>
          <p:cNvPr id="3" name="Picture 2">
            <a:extLst>
              <a:ext uri="{FF2B5EF4-FFF2-40B4-BE49-F238E27FC236}">
                <a16:creationId xmlns:a16="http://schemas.microsoft.com/office/drawing/2014/main" id="{409BD260-F05F-7F24-6F13-905455AAC303}"/>
              </a:ext>
            </a:extLst>
          </p:cNvPr>
          <p:cNvPicPr>
            <a:picLocks noChangeAspect="1"/>
          </p:cNvPicPr>
          <p:nvPr/>
        </p:nvPicPr>
        <p:blipFill>
          <a:blip r:embed="rId3"/>
          <a:stretch>
            <a:fillRect/>
          </a:stretch>
        </p:blipFill>
        <p:spPr>
          <a:xfrm>
            <a:off x="4810704" y="1217799"/>
            <a:ext cx="4021176" cy="12646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4: Performance comparison</a:t>
            </a:r>
            <a:endParaRPr lang="en-US" sz="2800" b="0" strike="noStrike" spc="-1">
              <a:solidFill>
                <a:srgbClr val="000000"/>
              </a:solidFill>
              <a:latin typeface="Arial"/>
            </a:endParaRPr>
          </a:p>
        </p:txBody>
      </p:sp>
      <p:sp>
        <p:nvSpPr>
          <p:cNvPr id="148" name="PlaceHolder 2"/>
          <p:cNvSpPr>
            <a:spLocks noGrp="1"/>
          </p:cNvSpPr>
          <p:nvPr>
            <p:ph/>
          </p:nvPr>
        </p:nvSpPr>
        <p:spPr>
          <a:xfrm>
            <a:off x="311759" y="1152360"/>
            <a:ext cx="4358211" cy="3416040"/>
          </a:xfrm>
          <a:prstGeom prst="rect">
            <a:avLst/>
          </a:prstGeom>
          <a:noFill/>
          <a:ln w="0">
            <a:noFill/>
          </a:ln>
        </p:spPr>
        <p:txBody>
          <a:bodyPr tIns="91440" bIns="91440" anchor="t">
            <a:normAutofit fontScale="92500" lnSpcReduction="10000"/>
          </a:bodyPr>
          <a:lstStyle/>
          <a:p>
            <a:pPr algn="l"/>
            <a:r>
              <a:rPr lang="en-US" sz="1400" spc="-1" dirty="0">
                <a:solidFill>
                  <a:srgbClr val="595959"/>
                </a:solidFill>
                <a:latin typeface="Arial"/>
              </a:rPr>
              <a:t>The linear method calculates the fundamental matrix by solving a set of linear equations derived from point correspondences. It assumes that all correspondences are correct and can be sensitive to noise and outliers. The RANSAC method, on the other hand, is an iterative method that randomly selects a subset of point correspondences to estimate the fundamental matrix and identifies inliers that fit the model well. This method is more robust to outliers but can be computationally more intensive.</a:t>
            </a:r>
          </a:p>
          <a:p>
            <a:pPr>
              <a:lnSpc>
                <a:spcPct val="115000"/>
              </a:lnSpc>
              <a:spcBef>
                <a:spcPts val="1199"/>
              </a:spcBef>
              <a:buNone/>
              <a:tabLst>
                <a:tab pos="0" algn="l"/>
              </a:tabLst>
            </a:pPr>
            <a:r>
              <a:rPr lang="en-US" sz="1400" spc="-1" dirty="0">
                <a:solidFill>
                  <a:srgbClr val="595959"/>
                </a:solidFill>
                <a:latin typeface="Arial"/>
              </a:rPr>
              <a:t>The differences in performance arise because the linear method does not account for the presence of outliers which can significantly affect the estimation of the fundamental matrix. RANSAC continuously refines the model by focusing on inliers and discarding outliers, which often leads to a more accurate estimation in real-world scenarios where outliers are common.</a:t>
            </a:r>
          </a:p>
        </p:txBody>
      </p:sp>
      <p:sp>
        <p:nvSpPr>
          <p:cNvPr id="149" name="PlaceHolder 3"/>
          <p:cNvSpPr>
            <a:spLocks noGrp="1"/>
          </p:cNvSpPr>
          <p:nvPr>
            <p:ph/>
          </p:nvPr>
        </p:nvSpPr>
        <p:spPr>
          <a:xfrm>
            <a:off x="483228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400" spc="-1" dirty="0">
                <a:solidFill>
                  <a:srgbClr val="595959"/>
                </a:solidFill>
                <a:latin typeface="Arial"/>
              </a:rPr>
              <a:t>RANSAC should generally be more robust in real applications because real-world data often contains outliers due to incorrect matches, sensor noise, or other errors. RANSAC's iterative process of selecting random subsets of the data for model estimation allows it to handle such outliers effectively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38;p13"/>
          <p:cNvSpPr/>
          <p:nvPr/>
        </p:nvSpPr>
        <p:spPr>
          <a:xfrm>
            <a:off x="311760" y="444960"/>
            <a:ext cx="8519040" cy="5713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00000"/>
              </a:lnSpc>
              <a:buNone/>
              <a:tabLst>
                <a:tab pos="0" algn="l"/>
              </a:tabLst>
            </a:pPr>
            <a:r>
              <a:rPr lang="en" sz="2800" b="0" strike="noStrike" spc="-1">
                <a:solidFill>
                  <a:srgbClr val="000000"/>
                </a:solidFill>
                <a:latin typeface="Arial"/>
                <a:ea typeface="Arial"/>
              </a:rPr>
              <a:t>Part 5: Visual odometry</a:t>
            </a:r>
            <a:endParaRPr lang="en-US" sz="2800" b="0" strike="noStrike" spc="-1">
              <a:latin typeface="Arial"/>
            </a:endParaRPr>
          </a:p>
          <a:p>
            <a:pPr>
              <a:lnSpc>
                <a:spcPct val="100000"/>
              </a:lnSpc>
              <a:buNone/>
              <a:tabLst>
                <a:tab pos="0" algn="l"/>
              </a:tabLst>
            </a:pPr>
            <a:endParaRPr lang="en-US" sz="2800" b="0" strike="noStrike" spc="-1">
              <a:latin typeface="Arial"/>
            </a:endParaRPr>
          </a:p>
        </p:txBody>
      </p:sp>
      <p:sp>
        <p:nvSpPr>
          <p:cNvPr id="151" name="Google Shape;139;p13"/>
          <p:cNvSpPr/>
          <p:nvPr/>
        </p:nvSpPr>
        <p:spPr>
          <a:xfrm>
            <a:off x="311760" y="1152360"/>
            <a:ext cx="8519040" cy="341496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l"/>
            <a:r>
              <a:rPr lang="en-US" sz="1400" spc="-1" dirty="0">
                <a:solidFill>
                  <a:srgbClr val="595959"/>
                </a:solidFill>
                <a:latin typeface="Arial"/>
              </a:rPr>
              <a:t>To determine the ego-motion, which is the 3D motion of the robot between two frames, we can use the fundamental matrix to find correspondences between points in consecutive frames and then calculate the essential matrix if you have the camera's intrinsic parameters. From the essential matrix, we can extract the rotation and translation components that represent the motion of the camera (and hence the robot) between the two frames.</a:t>
            </a:r>
          </a:p>
          <a:p>
            <a:pPr algn="l"/>
            <a:endParaRPr lang="en-US" sz="1400" spc="-1" dirty="0">
              <a:solidFill>
                <a:srgbClr val="595959"/>
              </a:solidFill>
              <a:latin typeface="Arial"/>
            </a:endParaRPr>
          </a:p>
          <a:p>
            <a:pPr algn="l"/>
            <a:endParaRPr lang="en-US" sz="1400" spc="-1" dirty="0">
              <a:solidFill>
                <a:srgbClr val="595959"/>
              </a:solidFill>
              <a:latin typeface="Arial"/>
            </a:endParaRPr>
          </a:p>
          <a:p>
            <a:pPr algn="l"/>
            <a:r>
              <a:rPr lang="en-US" sz="1400" spc="-1" dirty="0">
                <a:solidFill>
                  <a:srgbClr val="595959"/>
                </a:solidFill>
                <a:latin typeface="Arial"/>
              </a:rPr>
              <a:t>To recover the ego-motion from the fundamental matrix, we need camera parameters, which include the focal length and the optical center of the camera. These parameters allow us to compute the essential matrix from the fundamental matrix. The intrinsic parameters are necessary because the fundamental matrix alone only encodes the </a:t>
            </a:r>
            <a:r>
              <a:rPr lang="en-US" sz="1400" spc="-1" dirty="0" err="1">
                <a:solidFill>
                  <a:srgbClr val="595959"/>
                </a:solidFill>
                <a:latin typeface="Arial"/>
              </a:rPr>
              <a:t>epipolar</a:t>
            </a:r>
            <a:r>
              <a:rPr lang="en-US" sz="1400" spc="-1" dirty="0">
                <a:solidFill>
                  <a:srgbClr val="595959"/>
                </a:solidFill>
                <a:latin typeface="Arial"/>
              </a:rPr>
              <a:t> geometry without considering the camera's internal configuration, which is essential for recovering the actual motion in 3D space.</a:t>
            </a:r>
          </a:p>
          <a:p>
            <a:br>
              <a:rPr lang="en-US" sz="1400" spc="-1" dirty="0">
                <a:solidFill>
                  <a:srgbClr val="595959"/>
                </a:solidFill>
                <a:latin typeface="Arial"/>
              </a:rPr>
            </a:br>
            <a:endParaRPr lang="en-US" sz="1400" spc="-1" dirty="0">
              <a:solidFill>
                <a:srgbClr val="595959"/>
              </a:solidFill>
              <a:latin typeface="Arial"/>
            </a:endParaRPr>
          </a:p>
          <a:p>
            <a:pPr>
              <a:lnSpc>
                <a:spcPct val="115000"/>
              </a:lnSpc>
              <a:spcBef>
                <a:spcPts val="1199"/>
              </a:spcBef>
              <a:buNone/>
              <a:tabLst>
                <a:tab pos="0" algn="l"/>
              </a:tabLst>
            </a:pPr>
            <a:endParaRPr lang="en-US" sz="1400" spc="-1" dirty="0">
              <a:solidFill>
                <a:srgbClr val="595959"/>
              </a:solidFill>
              <a:latin typeface="Arial"/>
            </a:endParaRPr>
          </a:p>
          <a:p>
            <a:pPr>
              <a:lnSpc>
                <a:spcPct val="115000"/>
              </a:lnSpc>
              <a:spcBef>
                <a:spcPts val="1199"/>
              </a:spcBef>
              <a:buNone/>
              <a:tabLst>
                <a:tab pos="0" algn="l"/>
              </a:tabLst>
            </a:pPr>
            <a:endParaRPr lang="en-US" sz="1400" spc="-1" dirty="0">
              <a:solidFill>
                <a:srgbClr val="595959"/>
              </a:solidFill>
              <a:latin typeface="Arial"/>
            </a:endParaRPr>
          </a:p>
          <a:p>
            <a:pPr>
              <a:lnSpc>
                <a:spcPct val="115000"/>
              </a:lnSpc>
              <a:spcBef>
                <a:spcPts val="1199"/>
              </a:spcBef>
              <a:spcAft>
                <a:spcPts val="1199"/>
              </a:spcAft>
              <a:buNone/>
              <a:tabLst>
                <a:tab pos="0" algn="l"/>
              </a:tabLst>
            </a:pPr>
            <a:endParaRPr lang="en-US" sz="14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44;p14"/>
          <p:cNvSpPr/>
          <p:nvPr/>
        </p:nvSpPr>
        <p:spPr>
          <a:xfrm>
            <a:off x="311760" y="444960"/>
            <a:ext cx="8519040" cy="5713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00000"/>
              </a:lnSpc>
              <a:buNone/>
              <a:tabLst>
                <a:tab pos="0" algn="l"/>
              </a:tabLst>
            </a:pPr>
            <a:r>
              <a:rPr lang="en" sz="2800" b="0" strike="noStrike" spc="-1" dirty="0">
                <a:solidFill>
                  <a:srgbClr val="000000"/>
                </a:solidFill>
                <a:latin typeface="Arial"/>
                <a:ea typeface="Arial"/>
              </a:rPr>
              <a:t>Part 5: Visual odometry</a:t>
            </a:r>
            <a:endParaRPr lang="en-US" sz="2800" b="0" strike="noStrike" spc="-1" dirty="0">
              <a:latin typeface="Arial"/>
            </a:endParaRPr>
          </a:p>
          <a:p>
            <a:pPr>
              <a:lnSpc>
                <a:spcPct val="100000"/>
              </a:lnSpc>
              <a:buNone/>
              <a:tabLst>
                <a:tab pos="0" algn="l"/>
              </a:tabLst>
            </a:pPr>
            <a:endParaRPr lang="en-US" sz="2800" b="0" strike="noStrike" spc="-1" dirty="0">
              <a:latin typeface="Arial"/>
            </a:endParaRPr>
          </a:p>
        </p:txBody>
      </p:sp>
      <p:sp>
        <p:nvSpPr>
          <p:cNvPr id="153" name="Google Shape;145;p14"/>
          <p:cNvSpPr/>
          <p:nvPr/>
        </p:nvSpPr>
        <p:spPr>
          <a:xfrm>
            <a:off x="1038382" y="1152360"/>
            <a:ext cx="8519040" cy="341496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15000"/>
              </a:lnSpc>
              <a:buNone/>
              <a:tabLst>
                <a:tab pos="0" algn="l"/>
              </a:tabLst>
            </a:pPr>
            <a:r>
              <a:rPr lang="en" sz="1400" b="0" strike="noStrike" spc="-1" dirty="0">
                <a:solidFill>
                  <a:srgbClr val="595959"/>
                </a:solidFill>
                <a:latin typeface="Arial"/>
                <a:ea typeface="Arial"/>
              </a:rPr>
              <a:t>[Attach a plot of the camera’s </a:t>
            </a:r>
            <a:r>
              <a:rPr lang="en" sz="1400" b="0" strike="noStrike" spc="-1" dirty="0" err="1">
                <a:solidFill>
                  <a:srgbClr val="595959"/>
                </a:solidFill>
                <a:latin typeface="Arial"/>
                <a:ea typeface="Arial"/>
              </a:rPr>
              <a:t>traje</a:t>
            </a:r>
            <a:endParaRPr lang="en" sz="1400" b="0" strike="noStrike" spc="-1" dirty="0">
              <a:solidFill>
                <a:srgbClr val="595959"/>
              </a:solidFill>
              <a:latin typeface="Arial"/>
              <a:ea typeface="Arial"/>
            </a:endParaRPr>
          </a:p>
          <a:p>
            <a:pPr>
              <a:lnSpc>
                <a:spcPct val="115000"/>
              </a:lnSpc>
              <a:buNone/>
              <a:tabLst>
                <a:tab pos="0" algn="l"/>
              </a:tabLst>
            </a:pPr>
            <a:r>
              <a:rPr lang="en" sz="1400" b="0" strike="noStrike" spc="-1" dirty="0" err="1">
                <a:solidFill>
                  <a:srgbClr val="595959"/>
                </a:solidFill>
                <a:latin typeface="Arial"/>
                <a:ea typeface="Arial"/>
              </a:rPr>
              <a:t>ctory</a:t>
            </a:r>
            <a:r>
              <a:rPr lang="en" sz="1400" b="0" strike="noStrike" spc="-1" dirty="0">
                <a:solidFill>
                  <a:srgbClr val="595959"/>
                </a:solidFill>
                <a:latin typeface="Arial"/>
                <a:ea typeface="Arial"/>
              </a:rPr>
              <a:t> t</a:t>
            </a:r>
          </a:p>
          <a:p>
            <a:pPr>
              <a:lnSpc>
                <a:spcPct val="115000"/>
              </a:lnSpc>
              <a:buNone/>
              <a:tabLst>
                <a:tab pos="0" algn="l"/>
              </a:tabLst>
            </a:pPr>
            <a:r>
              <a:rPr lang="en" sz="1400" b="0" strike="noStrike" spc="-1" dirty="0" err="1">
                <a:solidFill>
                  <a:srgbClr val="595959"/>
                </a:solidFill>
                <a:latin typeface="Arial"/>
                <a:ea typeface="Arial"/>
              </a:rPr>
              <a:t>hrough</a:t>
            </a:r>
            <a:r>
              <a:rPr lang="en" sz="1400" b="0" strike="noStrike" spc="-1" dirty="0">
                <a:solidFill>
                  <a:srgbClr val="595959"/>
                </a:solidFill>
                <a:latin typeface="Arial"/>
                <a:ea typeface="Arial"/>
              </a:rPr>
              <a:t> time]</a:t>
            </a:r>
            <a:endParaRPr lang="en-US" sz="1400" b="0" strike="noStrike" spc="-1" dirty="0">
              <a:latin typeface="Arial"/>
            </a:endParaRPr>
          </a:p>
          <a:p>
            <a:pPr>
              <a:lnSpc>
                <a:spcPct val="115000"/>
              </a:lnSpc>
              <a:spcBef>
                <a:spcPts val="1199"/>
              </a:spcBef>
              <a:buNone/>
              <a:tabLst>
                <a:tab pos="0" algn="l"/>
              </a:tabLst>
            </a:pPr>
            <a:endParaRPr lang="en-US" sz="1400" b="0" strike="noStrike" spc="-1" dirty="0">
              <a:latin typeface="Arial"/>
            </a:endParaRPr>
          </a:p>
          <a:p>
            <a:pPr>
              <a:lnSpc>
                <a:spcPct val="115000"/>
              </a:lnSpc>
              <a:spcBef>
                <a:spcPts val="1199"/>
              </a:spcBef>
              <a:buNone/>
              <a:tabLst>
                <a:tab pos="0" algn="l"/>
              </a:tabLst>
            </a:pPr>
            <a:endParaRPr lang="en-US" sz="1400" b="0" strike="noStrike" spc="-1" dirty="0">
              <a:latin typeface="Arial"/>
            </a:endParaRPr>
          </a:p>
          <a:p>
            <a:pPr>
              <a:lnSpc>
                <a:spcPct val="115000"/>
              </a:lnSpc>
              <a:spcBef>
                <a:spcPts val="1199"/>
              </a:spcBef>
              <a:buNone/>
              <a:tabLst>
                <a:tab pos="0" algn="l"/>
              </a:tabLst>
            </a:pPr>
            <a:endParaRPr lang="en-US" sz="1400" b="0" strike="noStrike" spc="-1" dirty="0">
              <a:latin typeface="Arial"/>
            </a:endParaRPr>
          </a:p>
          <a:p>
            <a:pPr>
              <a:lnSpc>
                <a:spcPct val="115000"/>
              </a:lnSpc>
              <a:spcBef>
                <a:spcPts val="1199"/>
              </a:spcBef>
              <a:spcAft>
                <a:spcPts val="1199"/>
              </a:spcAft>
              <a:buNone/>
              <a:tabLst>
                <a:tab pos="0" algn="l"/>
              </a:tabLst>
            </a:pPr>
            <a:endParaRPr lang="en-US" sz="1400" b="0" strike="noStrike" spc="-1" dirty="0">
              <a:latin typeface="Arial"/>
            </a:endParaRPr>
          </a:p>
        </p:txBody>
      </p:sp>
      <p:pic>
        <p:nvPicPr>
          <p:cNvPr id="2" name="Picture 1">
            <a:extLst>
              <a:ext uri="{FF2B5EF4-FFF2-40B4-BE49-F238E27FC236}">
                <a16:creationId xmlns:a16="http://schemas.microsoft.com/office/drawing/2014/main" id="{1A05C3E0-6F3C-A180-21AE-CE0D2BD67574}"/>
              </a:ext>
            </a:extLst>
          </p:cNvPr>
          <p:cNvPicPr>
            <a:picLocks noChangeAspect="1"/>
          </p:cNvPicPr>
          <p:nvPr/>
        </p:nvPicPr>
        <p:blipFill>
          <a:blip r:embed="rId2"/>
          <a:stretch>
            <a:fillRect/>
          </a:stretch>
        </p:blipFill>
        <p:spPr>
          <a:xfrm>
            <a:off x="801616" y="1299791"/>
            <a:ext cx="3084583" cy="34961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6: Panorama Stitching</a:t>
            </a:r>
            <a:endParaRPr lang="en-US" sz="2800" b="0" strike="noStrike" spc="-1">
              <a:solidFill>
                <a:srgbClr val="000000"/>
              </a:solidFill>
              <a:latin typeface="Arial"/>
            </a:endParaRPr>
          </a:p>
        </p:txBody>
      </p:sp>
      <p:sp>
        <p:nvSpPr>
          <p:cNvPr id="155" name="PlaceHolder 2"/>
          <p:cNvSpPr>
            <a:spLocks noGrp="1"/>
          </p:cNvSpPr>
          <p:nvPr>
            <p:ph/>
          </p:nvPr>
        </p:nvSpPr>
        <p:spPr>
          <a:xfrm>
            <a:off x="311760" y="1152360"/>
            <a:ext cx="8520120" cy="3819690"/>
          </a:xfrm>
          <a:prstGeom prst="rect">
            <a:avLst/>
          </a:prstGeom>
          <a:noFill/>
          <a:ln w="0">
            <a:noFill/>
          </a:ln>
        </p:spPr>
        <p:txBody>
          <a:bodyPr tIns="91440" bIns="91440" anchor="t">
            <a:normAutofit fontScale="85000" lnSpcReduction="20000"/>
          </a:bodyPr>
          <a:lstStyle/>
          <a:p>
            <a:pPr>
              <a:lnSpc>
                <a:spcPct val="115000"/>
              </a:lnSpc>
              <a:buNone/>
              <a:tabLst>
                <a:tab pos="0" algn="l"/>
              </a:tabLst>
            </a:pPr>
            <a:r>
              <a:rPr lang="en-US" sz="1400" spc="-1" dirty="0">
                <a:solidFill>
                  <a:srgbClr val="595959"/>
                </a:solidFill>
                <a:latin typeface="Arial"/>
                <a:ea typeface="+mn-ea"/>
                <a:cs typeface="+mn-cs"/>
              </a:rPr>
              <a:t>Introduction</a:t>
            </a:r>
          </a:p>
          <a:p>
            <a:pPr>
              <a:lnSpc>
                <a:spcPct val="115000"/>
              </a:lnSpc>
              <a:buNone/>
              <a:tabLst>
                <a:tab pos="0" algn="l"/>
              </a:tabLst>
            </a:pPr>
            <a:r>
              <a:rPr lang="en-US" sz="1400" spc="-1" dirty="0">
                <a:solidFill>
                  <a:srgbClr val="595959"/>
                </a:solidFill>
                <a:latin typeface="Arial"/>
                <a:ea typeface="+mn-ea"/>
                <a:cs typeface="+mn-cs"/>
              </a:rPr>
              <a:t>This script stitches two images together to create a single panoramic image. </a:t>
            </a:r>
            <a:br>
              <a:rPr lang="en-US" sz="1400" spc="-1" dirty="0">
                <a:solidFill>
                  <a:srgbClr val="595959"/>
                </a:solidFill>
                <a:latin typeface="Arial"/>
                <a:ea typeface="+mn-ea"/>
                <a:cs typeface="+mn-cs"/>
              </a:rPr>
            </a:br>
            <a:endParaRPr lang="en-US" sz="1400" spc="-1" dirty="0">
              <a:solidFill>
                <a:srgbClr val="595959"/>
              </a:solidFill>
              <a:latin typeface="Arial"/>
              <a:ea typeface="+mn-ea"/>
              <a:cs typeface="+mn-cs"/>
            </a:endParaRPr>
          </a:p>
          <a:p>
            <a:pPr>
              <a:lnSpc>
                <a:spcPct val="115000"/>
              </a:lnSpc>
              <a:buNone/>
              <a:tabLst>
                <a:tab pos="0" algn="l"/>
              </a:tabLst>
            </a:pPr>
            <a:r>
              <a:rPr lang="en-US" sz="1400" spc="-1" dirty="0">
                <a:solidFill>
                  <a:srgbClr val="595959"/>
                </a:solidFill>
                <a:latin typeface="Arial"/>
                <a:ea typeface="+mn-ea"/>
                <a:cs typeface="+mn-cs"/>
              </a:rPr>
              <a:t>Dependencies</a:t>
            </a:r>
          </a:p>
          <a:p>
            <a:pPr marL="285750" indent="-285750">
              <a:lnSpc>
                <a:spcPct val="115000"/>
              </a:lnSpc>
              <a:buFont typeface="Arial" panose="020B0604020202020204" pitchFamily="34" charset="0"/>
              <a:buChar char="•"/>
              <a:tabLst>
                <a:tab pos="0" algn="l"/>
              </a:tabLst>
            </a:pPr>
            <a:r>
              <a:rPr lang="en-US" sz="1400" spc="-1" dirty="0">
                <a:solidFill>
                  <a:srgbClr val="595959"/>
                </a:solidFill>
                <a:latin typeface="Arial"/>
                <a:ea typeface="+mn-ea"/>
                <a:cs typeface="+mn-cs"/>
              </a:rPr>
              <a:t>Python 3.8 or higher</a:t>
            </a:r>
          </a:p>
          <a:p>
            <a:pPr marL="285750" indent="-285750">
              <a:lnSpc>
                <a:spcPct val="115000"/>
              </a:lnSpc>
              <a:buFont typeface="Arial" panose="020B0604020202020204" pitchFamily="34" charset="0"/>
              <a:buChar char="•"/>
              <a:tabLst>
                <a:tab pos="0" algn="l"/>
              </a:tabLst>
            </a:pPr>
            <a:r>
              <a:rPr lang="en-US" sz="1400" spc="-1" dirty="0">
                <a:solidFill>
                  <a:srgbClr val="595959"/>
                </a:solidFill>
                <a:latin typeface="Arial"/>
                <a:ea typeface="+mn-ea"/>
                <a:cs typeface="+mn-cs"/>
              </a:rPr>
              <a:t>OpenCV 4.5.3 or higher</a:t>
            </a:r>
          </a:p>
          <a:p>
            <a:pPr marL="285750" indent="-285750">
              <a:lnSpc>
                <a:spcPct val="115000"/>
              </a:lnSpc>
              <a:buFont typeface="Arial" panose="020B0604020202020204" pitchFamily="34" charset="0"/>
              <a:buChar char="•"/>
              <a:tabLst>
                <a:tab pos="0" algn="l"/>
              </a:tabLst>
            </a:pPr>
            <a:r>
              <a:rPr lang="en-US" sz="1400" spc="-1" dirty="0">
                <a:solidFill>
                  <a:srgbClr val="595959"/>
                </a:solidFill>
                <a:latin typeface="Arial"/>
                <a:ea typeface="+mn-ea"/>
                <a:cs typeface="+mn-cs"/>
              </a:rPr>
              <a:t>NumPy 1.19.5 or higher</a:t>
            </a:r>
          </a:p>
          <a:p>
            <a:pPr marL="285750" indent="-285750">
              <a:lnSpc>
                <a:spcPct val="115000"/>
              </a:lnSpc>
              <a:buFont typeface="Arial" panose="020B0604020202020204" pitchFamily="34" charset="0"/>
              <a:buChar char="•"/>
              <a:tabLst>
                <a:tab pos="0" algn="l"/>
              </a:tabLst>
            </a:pPr>
            <a:endParaRPr lang="en-US" sz="1400" spc="-1" dirty="0">
              <a:solidFill>
                <a:srgbClr val="595959"/>
              </a:solidFill>
              <a:latin typeface="Arial"/>
              <a:ea typeface="+mn-ea"/>
              <a:cs typeface="+mn-cs"/>
            </a:endParaRPr>
          </a:p>
          <a:p>
            <a:pPr>
              <a:lnSpc>
                <a:spcPct val="115000"/>
              </a:lnSpc>
              <a:tabLst>
                <a:tab pos="0" algn="l"/>
              </a:tabLst>
            </a:pPr>
            <a:r>
              <a:rPr lang="en-US" sz="1400" spc="-1" dirty="0">
                <a:solidFill>
                  <a:srgbClr val="595959"/>
                </a:solidFill>
                <a:latin typeface="Arial"/>
                <a:ea typeface="+mn-ea"/>
                <a:cs typeface="+mn-cs"/>
              </a:rPr>
              <a:t>Setup</a:t>
            </a:r>
          </a:p>
          <a:p>
            <a:pPr>
              <a:lnSpc>
                <a:spcPct val="115000"/>
              </a:lnSpc>
              <a:tabLst>
                <a:tab pos="0" algn="l"/>
              </a:tabLst>
            </a:pPr>
            <a:r>
              <a:rPr lang="en-US" sz="1400" spc="-1" dirty="0">
                <a:solidFill>
                  <a:srgbClr val="595959"/>
                </a:solidFill>
                <a:latin typeface="Arial"/>
                <a:ea typeface="+mn-ea"/>
                <a:cs typeface="+mn-cs"/>
              </a:rPr>
              <a:t>```bash</a:t>
            </a:r>
          </a:p>
          <a:p>
            <a:pPr>
              <a:lnSpc>
                <a:spcPct val="115000"/>
              </a:lnSpc>
              <a:tabLst>
                <a:tab pos="0" algn="l"/>
              </a:tabLst>
            </a:pPr>
            <a:r>
              <a:rPr lang="en-US" sz="1400" spc="-1" dirty="0">
                <a:solidFill>
                  <a:srgbClr val="595959"/>
                </a:solidFill>
                <a:latin typeface="Arial"/>
                <a:ea typeface="+mn-ea"/>
                <a:cs typeface="+mn-cs"/>
              </a:rPr>
              <a:t>pip install </a:t>
            </a:r>
            <a:r>
              <a:rPr lang="en-US" sz="1400" spc="-1" dirty="0" err="1">
                <a:solidFill>
                  <a:srgbClr val="595959"/>
                </a:solidFill>
                <a:latin typeface="Arial"/>
                <a:ea typeface="+mn-ea"/>
                <a:cs typeface="+mn-cs"/>
              </a:rPr>
              <a:t>opencv</a:t>
            </a:r>
            <a:r>
              <a:rPr lang="en-US" sz="1400" spc="-1" dirty="0">
                <a:solidFill>
                  <a:srgbClr val="595959"/>
                </a:solidFill>
                <a:latin typeface="Arial"/>
                <a:ea typeface="+mn-ea"/>
                <a:cs typeface="+mn-cs"/>
              </a:rPr>
              <a:t>-python==4.5.3 </a:t>
            </a:r>
            <a:r>
              <a:rPr lang="en-US" sz="1400" spc="-1" dirty="0" err="1">
                <a:solidFill>
                  <a:srgbClr val="595959"/>
                </a:solidFill>
                <a:latin typeface="Arial"/>
                <a:ea typeface="+mn-ea"/>
                <a:cs typeface="+mn-cs"/>
              </a:rPr>
              <a:t>numpy</a:t>
            </a:r>
            <a:r>
              <a:rPr lang="en-US" sz="1400" spc="-1" dirty="0">
                <a:solidFill>
                  <a:srgbClr val="595959"/>
                </a:solidFill>
                <a:latin typeface="Arial"/>
                <a:ea typeface="+mn-ea"/>
                <a:cs typeface="+mn-cs"/>
              </a:rPr>
              <a:t>==1.19.5</a:t>
            </a:r>
          </a:p>
          <a:p>
            <a:pPr>
              <a:lnSpc>
                <a:spcPct val="115000"/>
              </a:lnSpc>
              <a:tabLst>
                <a:tab pos="0" algn="l"/>
              </a:tabLst>
            </a:pPr>
            <a:endParaRPr lang="en-US" sz="1400" spc="-1" dirty="0">
              <a:solidFill>
                <a:srgbClr val="595959"/>
              </a:solidFill>
              <a:latin typeface="Arial"/>
              <a:ea typeface="+mn-ea"/>
              <a:cs typeface="+mn-cs"/>
            </a:endParaRPr>
          </a:p>
          <a:p>
            <a:pPr>
              <a:lnSpc>
                <a:spcPct val="115000"/>
              </a:lnSpc>
              <a:tabLst>
                <a:tab pos="0" algn="l"/>
              </a:tabLst>
            </a:pPr>
            <a:r>
              <a:rPr lang="en-US" sz="1400" spc="-1" dirty="0">
                <a:solidFill>
                  <a:srgbClr val="595959"/>
                </a:solidFill>
                <a:latin typeface="Arial"/>
                <a:ea typeface="+mn-ea"/>
                <a:cs typeface="+mn-cs"/>
              </a:rPr>
              <a:t>Usage</a:t>
            </a:r>
          </a:p>
          <a:p>
            <a:pPr>
              <a:lnSpc>
                <a:spcPct val="115000"/>
              </a:lnSpc>
              <a:tabLst>
                <a:tab pos="0" algn="l"/>
              </a:tabLst>
            </a:pPr>
            <a:r>
              <a:rPr lang="en-US" sz="1400" spc="-1" dirty="0">
                <a:solidFill>
                  <a:srgbClr val="595959"/>
                </a:solidFill>
                <a:latin typeface="Arial"/>
                <a:ea typeface="+mn-ea"/>
                <a:cs typeface="+mn-cs"/>
              </a:rPr>
              <a:t>To stitch two images into a panorama:</a:t>
            </a:r>
          </a:p>
          <a:p>
            <a:pPr marL="342900" indent="-342900" algn="l">
              <a:buFont typeface="+mj-lt"/>
              <a:buAutoNum type="arabicPeriod"/>
            </a:pPr>
            <a:r>
              <a:rPr lang="en-US" sz="1400" spc="-1" dirty="0">
                <a:solidFill>
                  <a:srgbClr val="595959"/>
                </a:solidFill>
                <a:latin typeface="Arial"/>
                <a:ea typeface="+mn-ea"/>
                <a:cs typeface="+mn-cs"/>
              </a:rPr>
              <a:t>Save your images in a known directory.</a:t>
            </a:r>
          </a:p>
          <a:p>
            <a:pPr marL="342900" indent="-342900" algn="l">
              <a:buFont typeface="+mj-lt"/>
              <a:buAutoNum type="arabicPeriod"/>
            </a:pPr>
            <a:r>
              <a:rPr lang="en-US" sz="1400" spc="-1" dirty="0">
                <a:solidFill>
                  <a:srgbClr val="595959"/>
                </a:solidFill>
                <a:latin typeface="Arial"/>
                <a:ea typeface="+mn-ea"/>
                <a:cs typeface="+mn-cs"/>
              </a:rPr>
              <a:t>Ensure the script </a:t>
            </a:r>
            <a:r>
              <a:rPr lang="en-US" sz="1400" spc="-1" dirty="0" err="1">
                <a:solidFill>
                  <a:srgbClr val="595959"/>
                </a:solidFill>
                <a:latin typeface="Arial"/>
                <a:ea typeface="+mn-ea"/>
                <a:cs typeface="+mn-cs"/>
              </a:rPr>
              <a:t>panorama_stitch.py</a:t>
            </a:r>
            <a:r>
              <a:rPr lang="en-US" sz="1400" spc="-1" dirty="0">
                <a:solidFill>
                  <a:srgbClr val="595959"/>
                </a:solidFill>
                <a:latin typeface="Arial"/>
                <a:ea typeface="+mn-ea"/>
                <a:cs typeface="+mn-cs"/>
              </a:rPr>
              <a:t> is in the same directory as your images.</a:t>
            </a:r>
          </a:p>
          <a:p>
            <a:pPr marL="342900" indent="-342900" algn="l">
              <a:buFont typeface="+mj-lt"/>
              <a:buAutoNum type="arabicPeriod"/>
            </a:pPr>
            <a:r>
              <a:rPr lang="en-US" sz="1400" spc="-1" dirty="0">
                <a:solidFill>
                  <a:srgbClr val="595959"/>
                </a:solidFill>
                <a:latin typeface="Arial"/>
                <a:ea typeface="+mn-ea"/>
                <a:cs typeface="+mn-cs"/>
              </a:rPr>
              <a:t>Run the script using the following command, replacing </a:t>
            </a:r>
            <a:r>
              <a:rPr lang="en-US" sz="1400" spc="-1" dirty="0" err="1">
                <a:solidFill>
                  <a:srgbClr val="595959"/>
                </a:solidFill>
                <a:latin typeface="Arial"/>
                <a:ea typeface="+mn-ea"/>
                <a:cs typeface="+mn-cs"/>
              </a:rPr>
              <a:t>imageA.jpg</a:t>
            </a:r>
            <a:r>
              <a:rPr lang="en-US" sz="1400" spc="-1" dirty="0">
                <a:solidFill>
                  <a:srgbClr val="595959"/>
                </a:solidFill>
                <a:latin typeface="Arial"/>
                <a:ea typeface="+mn-ea"/>
                <a:cs typeface="+mn-cs"/>
              </a:rPr>
              <a:t> and </a:t>
            </a:r>
            <a:r>
              <a:rPr lang="en-US" sz="1400" spc="-1" dirty="0" err="1">
                <a:solidFill>
                  <a:srgbClr val="595959"/>
                </a:solidFill>
                <a:latin typeface="Arial"/>
                <a:ea typeface="+mn-ea"/>
                <a:cs typeface="+mn-cs"/>
              </a:rPr>
              <a:t>imageB.jpg</a:t>
            </a:r>
            <a:r>
              <a:rPr lang="en-US" sz="1400" spc="-1" dirty="0">
                <a:solidFill>
                  <a:srgbClr val="595959"/>
                </a:solidFill>
                <a:latin typeface="Arial"/>
                <a:ea typeface="+mn-ea"/>
                <a:cs typeface="+mn-cs"/>
              </a:rPr>
              <a:t> with your image filenames:</a:t>
            </a:r>
          </a:p>
          <a:p>
            <a:pPr algn="l"/>
            <a:endParaRPr lang="en-US" sz="1400" spc="-1" dirty="0">
              <a:solidFill>
                <a:srgbClr val="595959"/>
              </a:solidFill>
              <a:latin typeface="Arial"/>
              <a:ea typeface="+mn-ea"/>
              <a:cs typeface="+mn-cs"/>
            </a:endParaRPr>
          </a:p>
          <a:p>
            <a:pPr algn="l"/>
            <a:r>
              <a:rPr lang="en-US" sz="1400" spc="-1" dirty="0">
                <a:solidFill>
                  <a:srgbClr val="595959"/>
                </a:solidFill>
                <a:latin typeface="Arial"/>
                <a:ea typeface="+mn-ea"/>
                <a:cs typeface="+mn-cs"/>
              </a:rPr>
              <a:t>python </a:t>
            </a:r>
            <a:r>
              <a:rPr lang="en-US" sz="1400" spc="-1" dirty="0" err="1">
                <a:solidFill>
                  <a:srgbClr val="595959"/>
                </a:solidFill>
                <a:latin typeface="Arial"/>
                <a:ea typeface="+mn-ea"/>
                <a:cs typeface="+mn-cs"/>
              </a:rPr>
              <a:t>panorama_stitch.py</a:t>
            </a:r>
            <a:r>
              <a:rPr lang="en-US" sz="1400" spc="-1" dirty="0">
                <a:solidFill>
                  <a:srgbClr val="595959"/>
                </a:solidFill>
                <a:latin typeface="Arial"/>
                <a:ea typeface="+mn-ea"/>
                <a:cs typeface="+mn-cs"/>
              </a:rPr>
              <a:t> </a:t>
            </a:r>
            <a:r>
              <a:rPr lang="en-US" sz="1400" spc="-1" dirty="0" err="1">
                <a:solidFill>
                  <a:srgbClr val="595959"/>
                </a:solidFill>
                <a:latin typeface="Arial"/>
                <a:ea typeface="+mn-ea"/>
                <a:cs typeface="+mn-cs"/>
              </a:rPr>
              <a:t>imageA.jpg</a:t>
            </a:r>
            <a:r>
              <a:rPr lang="en-US" sz="1400" spc="-1" dirty="0">
                <a:solidFill>
                  <a:srgbClr val="595959"/>
                </a:solidFill>
                <a:latin typeface="Arial"/>
                <a:ea typeface="+mn-ea"/>
                <a:cs typeface="+mn-cs"/>
              </a:rPr>
              <a:t> </a:t>
            </a:r>
            <a:r>
              <a:rPr lang="en-US" sz="1400" spc="-1" dirty="0" err="1">
                <a:solidFill>
                  <a:srgbClr val="595959"/>
                </a:solidFill>
                <a:latin typeface="Arial"/>
                <a:ea typeface="+mn-ea"/>
                <a:cs typeface="+mn-cs"/>
              </a:rPr>
              <a:t>imageB.jpg</a:t>
            </a:r>
            <a:endParaRPr lang="en-US" sz="1400" spc="-1" dirty="0">
              <a:solidFill>
                <a:srgbClr val="595959"/>
              </a:solidFill>
              <a:latin typeface="Arial"/>
              <a:ea typeface="+mn-ea"/>
              <a:cs typeface="+mn-cs"/>
            </a:endParaRPr>
          </a:p>
          <a:p>
            <a:pPr algn="l"/>
            <a:endParaRPr lang="en-US" sz="1400" spc="-1" dirty="0">
              <a:solidFill>
                <a:srgbClr val="595959"/>
              </a:solidFill>
              <a:latin typeface="Arial"/>
              <a:ea typeface="+mn-ea"/>
              <a:cs typeface="+mn-cs"/>
            </a:endParaRPr>
          </a:p>
          <a:p>
            <a:r>
              <a:rPr lang="en-US" sz="1400" spc="-1" dirty="0">
                <a:solidFill>
                  <a:srgbClr val="595959"/>
                </a:solidFill>
                <a:ea typeface="+mn-ea"/>
                <a:cs typeface="+mn-cs"/>
              </a:rPr>
              <a:t>The script will output a single image file </a:t>
            </a:r>
            <a:r>
              <a:rPr lang="en-US" sz="1400" spc="-1" dirty="0" err="1">
                <a:solidFill>
                  <a:srgbClr val="595959"/>
                </a:solidFill>
                <a:ea typeface="+mn-ea"/>
                <a:cs typeface="+mn-cs"/>
              </a:rPr>
              <a:t>panorama.jpg</a:t>
            </a:r>
            <a:r>
              <a:rPr lang="en-US" sz="1400" spc="-1" dirty="0">
                <a:solidFill>
                  <a:srgbClr val="595959"/>
                </a:solidFill>
                <a:ea typeface="+mn-ea"/>
                <a:cs typeface="+mn-cs"/>
              </a:rPr>
              <a:t>, which is the stitched panoramic image of the two input images.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dirty="0">
                <a:solidFill>
                  <a:srgbClr val="000000"/>
                </a:solidFill>
                <a:latin typeface="Arial"/>
                <a:ea typeface="Arial"/>
              </a:rPr>
              <a:t>Part 6: Panorama Stitching</a:t>
            </a:r>
            <a:endParaRPr lang="en-US" sz="2800" b="0" strike="noStrike" spc="-1" dirty="0">
              <a:solidFill>
                <a:srgbClr val="000000"/>
              </a:solidFill>
              <a:latin typeface="Arial"/>
            </a:endParaRPr>
          </a:p>
        </p:txBody>
      </p:sp>
      <p:pic>
        <p:nvPicPr>
          <p:cNvPr id="4" name="Picture 3">
            <a:extLst>
              <a:ext uri="{FF2B5EF4-FFF2-40B4-BE49-F238E27FC236}">
                <a16:creationId xmlns:a16="http://schemas.microsoft.com/office/drawing/2014/main" id="{C0BAB95F-BAB7-01B0-8726-E48233622008}"/>
              </a:ext>
            </a:extLst>
          </p:cNvPr>
          <p:cNvPicPr>
            <a:picLocks noChangeAspect="1"/>
          </p:cNvPicPr>
          <p:nvPr/>
        </p:nvPicPr>
        <p:blipFill>
          <a:blip r:embed="rId2"/>
          <a:stretch>
            <a:fillRect/>
          </a:stretch>
        </p:blipFill>
        <p:spPr>
          <a:xfrm>
            <a:off x="1786807" y="2985821"/>
            <a:ext cx="2688019" cy="2010638"/>
          </a:xfrm>
          <a:prstGeom prst="rect">
            <a:avLst/>
          </a:prstGeom>
        </p:spPr>
      </p:pic>
      <p:pic>
        <p:nvPicPr>
          <p:cNvPr id="6" name="Picture 5">
            <a:extLst>
              <a:ext uri="{FF2B5EF4-FFF2-40B4-BE49-F238E27FC236}">
                <a16:creationId xmlns:a16="http://schemas.microsoft.com/office/drawing/2014/main" id="{7B77A81B-2603-560A-30C9-3898EADD2C1D}"/>
              </a:ext>
            </a:extLst>
          </p:cNvPr>
          <p:cNvPicPr>
            <a:picLocks noChangeAspect="1"/>
          </p:cNvPicPr>
          <p:nvPr/>
        </p:nvPicPr>
        <p:blipFill>
          <a:blip r:embed="rId3"/>
          <a:stretch>
            <a:fillRect/>
          </a:stretch>
        </p:blipFill>
        <p:spPr>
          <a:xfrm>
            <a:off x="4572000" y="2985820"/>
            <a:ext cx="2688019" cy="2010639"/>
          </a:xfrm>
          <a:prstGeom prst="rect">
            <a:avLst/>
          </a:prstGeom>
        </p:spPr>
      </p:pic>
      <p:pic>
        <p:nvPicPr>
          <p:cNvPr id="2" name="Picture 1">
            <a:extLst>
              <a:ext uri="{FF2B5EF4-FFF2-40B4-BE49-F238E27FC236}">
                <a16:creationId xmlns:a16="http://schemas.microsoft.com/office/drawing/2014/main" id="{4884013B-3DF8-7D11-0A6E-9DAEB5A6FF76}"/>
              </a:ext>
            </a:extLst>
          </p:cNvPr>
          <p:cNvPicPr>
            <a:picLocks noChangeAspect="1"/>
          </p:cNvPicPr>
          <p:nvPr/>
        </p:nvPicPr>
        <p:blipFill>
          <a:blip r:embed="rId4"/>
          <a:stretch>
            <a:fillRect/>
          </a:stretch>
        </p:blipFill>
        <p:spPr>
          <a:xfrm>
            <a:off x="2715876" y="1017360"/>
            <a:ext cx="3517900" cy="193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dirty="0">
                <a:solidFill>
                  <a:srgbClr val="000000"/>
                </a:solidFill>
                <a:latin typeface="Arial"/>
                <a:ea typeface="Arial"/>
              </a:rPr>
              <a:t>Conclusion</a:t>
            </a:r>
            <a:endParaRPr lang="en-US" sz="2800" b="0" strike="noStrike" spc="-1" dirty="0">
              <a:solidFill>
                <a:srgbClr val="000000"/>
              </a:solidFill>
              <a:latin typeface="Arial"/>
            </a:endParaRPr>
          </a:p>
        </p:txBody>
      </p:sp>
      <p:sp>
        <p:nvSpPr>
          <p:cNvPr id="15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buNone/>
              <a:tabLst>
                <a:tab pos="0" algn="l"/>
              </a:tabLst>
            </a:pPr>
            <a:r>
              <a:rPr lang="en-US" sz="1800" dirty="0">
                <a:solidFill>
                  <a:schemeClr val="tx2"/>
                </a:solidFill>
              </a:rPr>
              <a:t>Accurate estimation of the fundamental matrix via RANSAC is crucial in computer vision for applications such as 3D reconstruction, which is essential in virtual reality and augmented reality to align virtual objects with the real world. It aids in robotics and autonomous vehicles for navigation and obstacle avoidance by understanding the spatial layout. It helps to correct and stitch images for accurate map creation, and in surveillance, it assists in object tracking. Video stabilization is another area that benefits from accurate motion estimation. Furthermore, these applications become more accessible as they can be applied with low-cost and less sophisticated cameras, broadening the impact of computer vision technologies.</a:t>
            </a:r>
          </a:p>
        </p:txBody>
      </p:sp>
    </p:spTree>
    <p:extLst>
      <p:ext uri="{BB962C8B-B14F-4D97-AF65-F5344CB8AC3E}">
        <p14:creationId xmlns:p14="http://schemas.microsoft.com/office/powerpoint/2010/main" val="147031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2800" b="0" strike="noStrike" spc="-1" dirty="0">
                <a:solidFill>
                  <a:srgbClr val="000000"/>
                </a:solidFill>
                <a:latin typeface="Arial"/>
                <a:ea typeface="Arial"/>
              </a:rPr>
              <a:t>Extra Credits</a:t>
            </a:r>
            <a:br>
              <a:rPr lang="en" sz="2800" b="0" strike="noStrike" spc="-1" dirty="0">
                <a:solidFill>
                  <a:srgbClr val="000000"/>
                </a:solidFill>
                <a:latin typeface="Arial"/>
                <a:ea typeface="Arial"/>
              </a:rPr>
            </a:br>
            <a:endParaRPr lang="en-US" sz="2800" b="0" strike="noStrike" spc="-1" dirty="0">
              <a:solidFill>
                <a:srgbClr val="000000"/>
              </a:solidFill>
              <a:latin typeface="Arial"/>
            </a:endParaRPr>
          </a:p>
        </p:txBody>
      </p:sp>
      <p:sp>
        <p:nvSpPr>
          <p:cNvPr id="15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buNone/>
              <a:tabLst>
                <a:tab pos="0" algn="l"/>
              </a:tabLst>
            </a:pPr>
            <a:r>
              <a:rPr lang="en-US" sz="1800" b="0" strike="noStrike" spc="-1" dirty="0">
                <a:solidFill>
                  <a:srgbClr val="595959"/>
                </a:solidFill>
                <a:latin typeface="Arial"/>
                <a:ea typeface="Arial"/>
              </a:rPr>
              <a:t>The warrior image was not given to us, I could not proceed further with this. The TA’s were also unresponsive on Ed Discussion.</a:t>
            </a:r>
            <a:endParaRPr lang="en-US" sz="1800" b="0" strike="noStrike" spc="-1" dirty="0">
              <a:solidFill>
                <a:srgbClr val="000000"/>
              </a:solidFill>
              <a:latin typeface="Arial"/>
            </a:endParaRPr>
          </a:p>
        </p:txBody>
      </p:sp>
    </p:spTree>
    <p:extLst>
      <p:ext uri="{BB962C8B-B14F-4D97-AF65-F5344CB8AC3E}">
        <p14:creationId xmlns:p14="http://schemas.microsoft.com/office/powerpoint/2010/main" val="124088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1: Projection matrix</a:t>
            </a:r>
            <a:endParaRPr lang="en-US" sz="2800" b="0" strike="noStrike" spc="-1">
              <a:solidFill>
                <a:srgbClr val="000000"/>
              </a:solidFill>
              <a:latin typeface="Arial"/>
            </a:endParaRPr>
          </a:p>
        </p:txBody>
      </p:sp>
      <p:sp>
        <p:nvSpPr>
          <p:cNvPr id="121" name="PlaceHolder 2"/>
          <p:cNvSpPr>
            <a:spLocks noGrp="1"/>
          </p:cNvSpPr>
          <p:nvPr>
            <p:ph/>
          </p:nvPr>
        </p:nvSpPr>
        <p:spPr>
          <a:xfrm>
            <a:off x="31176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400" b="0" strike="noStrike" spc="-1">
                <a:solidFill>
                  <a:srgbClr val="595959"/>
                </a:solidFill>
                <a:latin typeface="Arial"/>
                <a:ea typeface="Arial"/>
              </a:rPr>
              <a:t>[insert visualization of projected 3D points and actual 2D points for the CCB image we provided here]</a:t>
            </a:r>
            <a:endParaRPr lang="en-US" sz="1400" b="0" strike="noStrike" spc="-1">
              <a:solidFill>
                <a:srgbClr val="000000"/>
              </a:solidFill>
              <a:latin typeface="Arial"/>
            </a:endParaRPr>
          </a:p>
        </p:txBody>
      </p:sp>
      <p:pic>
        <p:nvPicPr>
          <p:cNvPr id="2" name="Picture 1">
            <a:extLst>
              <a:ext uri="{FF2B5EF4-FFF2-40B4-BE49-F238E27FC236}">
                <a16:creationId xmlns:a16="http://schemas.microsoft.com/office/drawing/2014/main" id="{A1A8F239-E8CF-A518-2973-547C78656307}"/>
              </a:ext>
            </a:extLst>
          </p:cNvPr>
          <p:cNvPicPr>
            <a:picLocks noChangeAspect="1"/>
          </p:cNvPicPr>
          <p:nvPr/>
        </p:nvPicPr>
        <p:blipFill>
          <a:blip r:embed="rId2"/>
          <a:stretch>
            <a:fillRect/>
          </a:stretch>
        </p:blipFill>
        <p:spPr>
          <a:xfrm>
            <a:off x="311760" y="999836"/>
            <a:ext cx="3999600" cy="3853919"/>
          </a:xfrm>
          <a:prstGeom prst="rect">
            <a:avLst/>
          </a:prstGeom>
        </p:spPr>
      </p:pic>
      <p:pic>
        <p:nvPicPr>
          <p:cNvPr id="3" name="Picture 2">
            <a:extLst>
              <a:ext uri="{FF2B5EF4-FFF2-40B4-BE49-F238E27FC236}">
                <a16:creationId xmlns:a16="http://schemas.microsoft.com/office/drawing/2014/main" id="{17F60B64-60FD-EC7E-C193-BFC4379F99FF}"/>
              </a:ext>
            </a:extLst>
          </p:cNvPr>
          <p:cNvPicPr>
            <a:picLocks noChangeAspect="1"/>
          </p:cNvPicPr>
          <p:nvPr/>
        </p:nvPicPr>
        <p:blipFill>
          <a:blip r:embed="rId3"/>
          <a:stretch>
            <a:fillRect/>
          </a:stretch>
        </p:blipFill>
        <p:spPr>
          <a:xfrm>
            <a:off x="4571820" y="243938"/>
            <a:ext cx="2653167" cy="1816843"/>
          </a:xfrm>
          <a:prstGeom prst="rect">
            <a:avLst/>
          </a:prstGeom>
        </p:spPr>
      </p:pic>
      <p:pic>
        <p:nvPicPr>
          <p:cNvPr id="5" name="Picture 4">
            <a:extLst>
              <a:ext uri="{FF2B5EF4-FFF2-40B4-BE49-F238E27FC236}">
                <a16:creationId xmlns:a16="http://schemas.microsoft.com/office/drawing/2014/main" id="{19B0C49D-3587-3579-6423-8C3718304BA0}"/>
              </a:ext>
            </a:extLst>
          </p:cNvPr>
          <p:cNvPicPr>
            <a:picLocks noChangeAspect="1"/>
          </p:cNvPicPr>
          <p:nvPr/>
        </p:nvPicPr>
        <p:blipFill>
          <a:blip r:embed="rId4"/>
          <a:stretch>
            <a:fillRect/>
          </a:stretch>
        </p:blipFill>
        <p:spPr>
          <a:xfrm>
            <a:off x="5287275" y="2126789"/>
            <a:ext cx="2917831" cy="29178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1: Projection matrix</a:t>
            </a:r>
            <a:endParaRPr lang="en-US" sz="2800" b="0" strike="noStrike" spc="-1">
              <a:solidFill>
                <a:srgbClr val="000000"/>
              </a:solidFill>
              <a:latin typeface="Arial"/>
            </a:endParaRPr>
          </a:p>
        </p:txBody>
      </p:sp>
      <p:sp>
        <p:nvSpPr>
          <p:cNvPr id="124" name="PlaceHolder 2"/>
          <p:cNvSpPr>
            <a:spLocks noGrp="1"/>
          </p:cNvSpPr>
          <p:nvPr>
            <p:ph/>
          </p:nvPr>
        </p:nvSpPr>
        <p:spPr>
          <a:xfrm>
            <a:off x="31176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400" b="0" strike="noStrike" spc="-1">
                <a:solidFill>
                  <a:srgbClr val="595959"/>
                </a:solidFill>
                <a:latin typeface="Arial"/>
                <a:ea typeface="Arial"/>
              </a:rPr>
              <a:t>[insert visualization of projected 3D points and actual 2D points for the Argoverse image we provided here]</a:t>
            </a:r>
            <a:endParaRPr lang="en-US" sz="1400" b="0" strike="noStrike" spc="-1">
              <a:solidFill>
                <a:srgbClr val="000000"/>
              </a:solidFill>
              <a:latin typeface="Arial"/>
            </a:endParaRPr>
          </a:p>
        </p:txBody>
      </p:sp>
      <p:pic>
        <p:nvPicPr>
          <p:cNvPr id="2" name="Picture 1">
            <a:extLst>
              <a:ext uri="{FF2B5EF4-FFF2-40B4-BE49-F238E27FC236}">
                <a16:creationId xmlns:a16="http://schemas.microsoft.com/office/drawing/2014/main" id="{89AA8F53-D175-CF12-4B72-87229ADC456E}"/>
              </a:ext>
            </a:extLst>
          </p:cNvPr>
          <p:cNvPicPr>
            <a:picLocks noChangeAspect="1"/>
          </p:cNvPicPr>
          <p:nvPr/>
        </p:nvPicPr>
        <p:blipFill>
          <a:blip r:embed="rId2"/>
          <a:stretch>
            <a:fillRect/>
          </a:stretch>
        </p:blipFill>
        <p:spPr>
          <a:xfrm>
            <a:off x="311760" y="1074964"/>
            <a:ext cx="3937000" cy="3695700"/>
          </a:xfrm>
          <a:prstGeom prst="rect">
            <a:avLst/>
          </a:prstGeom>
        </p:spPr>
      </p:pic>
      <p:pic>
        <p:nvPicPr>
          <p:cNvPr id="3" name="Picture 2">
            <a:extLst>
              <a:ext uri="{FF2B5EF4-FFF2-40B4-BE49-F238E27FC236}">
                <a16:creationId xmlns:a16="http://schemas.microsoft.com/office/drawing/2014/main" id="{FD94E829-6692-C780-3670-DD71C27BCFB6}"/>
              </a:ext>
            </a:extLst>
          </p:cNvPr>
          <p:cNvPicPr>
            <a:picLocks noChangeAspect="1"/>
          </p:cNvPicPr>
          <p:nvPr/>
        </p:nvPicPr>
        <p:blipFill>
          <a:blip r:embed="rId3"/>
          <a:stretch>
            <a:fillRect/>
          </a:stretch>
        </p:blipFill>
        <p:spPr>
          <a:xfrm>
            <a:off x="4193892" y="99341"/>
            <a:ext cx="2517151" cy="1609179"/>
          </a:xfrm>
          <a:prstGeom prst="rect">
            <a:avLst/>
          </a:prstGeom>
        </p:spPr>
      </p:pic>
      <p:pic>
        <p:nvPicPr>
          <p:cNvPr id="8" name="Picture 7">
            <a:extLst>
              <a:ext uri="{FF2B5EF4-FFF2-40B4-BE49-F238E27FC236}">
                <a16:creationId xmlns:a16="http://schemas.microsoft.com/office/drawing/2014/main" id="{46FF2A13-183D-4933-A9D6-9BB01347AD1B}"/>
              </a:ext>
            </a:extLst>
          </p:cNvPr>
          <p:cNvPicPr>
            <a:picLocks noChangeAspect="1"/>
          </p:cNvPicPr>
          <p:nvPr/>
        </p:nvPicPr>
        <p:blipFill rotWithShape="1">
          <a:blip r:embed="rId4"/>
          <a:srcRect l="12268" t="15486" r="8136" b="11741"/>
          <a:stretch/>
        </p:blipFill>
        <p:spPr>
          <a:xfrm>
            <a:off x="4678135" y="1815351"/>
            <a:ext cx="3412672" cy="31201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1: Projection matrix</a:t>
            </a:r>
            <a:endParaRPr lang="en-US" sz="2800" b="0" strike="noStrike" spc="-1">
              <a:solidFill>
                <a:srgbClr val="000000"/>
              </a:solidFill>
              <a:latin typeface="Arial"/>
            </a:endParaRPr>
          </a:p>
        </p:txBody>
      </p:sp>
      <p:sp>
        <p:nvSpPr>
          <p:cNvPr id="127" name="PlaceHolder 2"/>
          <p:cNvSpPr>
            <a:spLocks noGrp="1"/>
          </p:cNvSpPr>
          <p:nvPr>
            <p:ph/>
          </p:nvPr>
        </p:nvSpPr>
        <p:spPr>
          <a:xfrm>
            <a:off x="311760" y="1152360"/>
            <a:ext cx="3999600" cy="3416040"/>
          </a:xfrm>
          <a:prstGeom prst="rect">
            <a:avLst/>
          </a:prstGeom>
          <a:noFill/>
          <a:ln w="0">
            <a:noFill/>
          </a:ln>
        </p:spPr>
        <p:txBody>
          <a:bodyPr tIns="91440" bIns="91440" anchor="t">
            <a:normAutofit/>
          </a:bodyPr>
          <a:lstStyle/>
          <a:p>
            <a:pPr>
              <a:lnSpc>
                <a:spcPct val="115000"/>
              </a:lnSpc>
              <a:buNone/>
              <a:tabLst>
                <a:tab pos="0" algn="l"/>
              </a:tabLst>
            </a:pPr>
            <a:r>
              <a:rPr lang="en-US" sz="1400" spc="-1" dirty="0">
                <a:solidFill>
                  <a:srgbClr val="595959"/>
                </a:solidFill>
                <a:latin typeface="Arial"/>
              </a:rPr>
              <a:t>The camera matrix relates 3D world coordinates to 2D image coordinates.</a:t>
            </a:r>
          </a:p>
          <a:p>
            <a:pPr>
              <a:lnSpc>
                <a:spcPct val="115000"/>
              </a:lnSpc>
              <a:spcBef>
                <a:spcPts val="1199"/>
              </a:spcBef>
              <a:buNone/>
              <a:tabLst>
                <a:tab pos="0" algn="l"/>
              </a:tabLst>
            </a:pPr>
            <a:endParaRPr lang="en-US" sz="1400" b="0" strike="noStrike" spc="-1" dirty="0">
              <a:solidFill>
                <a:srgbClr val="000000"/>
              </a:solidFill>
              <a:latin typeface="Arial"/>
            </a:endParaRPr>
          </a:p>
          <a:p>
            <a:pPr>
              <a:lnSpc>
                <a:spcPct val="115000"/>
              </a:lnSpc>
              <a:spcBef>
                <a:spcPts val="1199"/>
              </a:spcBef>
              <a:buNone/>
              <a:tabLst>
                <a:tab pos="0" algn="l"/>
              </a:tabLst>
            </a:pPr>
            <a:endParaRPr lang="en-US" sz="1400" b="0" strike="noStrike" spc="-1" dirty="0">
              <a:solidFill>
                <a:srgbClr val="000000"/>
              </a:solidFill>
              <a:latin typeface="Arial"/>
            </a:endParaRPr>
          </a:p>
          <a:p>
            <a:pPr>
              <a:lnSpc>
                <a:spcPct val="115000"/>
              </a:lnSpc>
              <a:spcBef>
                <a:spcPts val="1199"/>
              </a:spcBef>
              <a:spcAft>
                <a:spcPts val="1199"/>
              </a:spcAft>
              <a:buNone/>
              <a:tabLst>
                <a:tab pos="0" algn="l"/>
              </a:tabLst>
            </a:pPr>
            <a:r>
              <a:rPr lang="en-US" sz="1400" spc="-1" dirty="0">
                <a:solidFill>
                  <a:srgbClr val="595959"/>
                </a:solidFill>
                <a:latin typeface="Arial"/>
              </a:rPr>
              <a:t>The camera matrix can be decomposed into intrinsic and extrinsic parameters.</a:t>
            </a:r>
          </a:p>
        </p:txBody>
      </p:sp>
      <p:sp>
        <p:nvSpPr>
          <p:cNvPr id="128" name="PlaceHolder 3"/>
          <p:cNvSpPr>
            <a:spLocks noGrp="1"/>
          </p:cNvSpPr>
          <p:nvPr>
            <p:ph/>
          </p:nvPr>
        </p:nvSpPr>
        <p:spPr>
          <a:xfrm>
            <a:off x="483228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400" spc="-1" dirty="0">
                <a:solidFill>
                  <a:srgbClr val="595959"/>
                </a:solidFill>
                <a:latin typeface="Arial"/>
              </a:rPr>
              <a:t>Factors that affect the camera projection matrix include lens distortion, the focal length of the camera, and the relative position and orientation of the camera to the scene being imaged.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2: Fundamental matrix</a:t>
            </a:r>
            <a:endParaRPr lang="en-US" sz="2800" b="0" strike="noStrike" spc="-1">
              <a:solidFill>
                <a:srgbClr val="000000"/>
              </a:solidFill>
              <a:latin typeface="Arial"/>
            </a:endParaRPr>
          </a:p>
        </p:txBody>
      </p:sp>
      <p:sp>
        <p:nvSpPr>
          <p:cNvPr id="130"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800" b="0" strike="noStrike" spc="-1" dirty="0">
                <a:solidFill>
                  <a:srgbClr val="595959"/>
                </a:solidFill>
                <a:latin typeface="Arial"/>
                <a:ea typeface="Arial"/>
              </a:rPr>
              <a:t>[insert visualization of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lines on the CCB image pair]</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BD54A84B-BFAD-F35A-A349-54FB3FBD57C1}"/>
              </a:ext>
            </a:extLst>
          </p:cNvPr>
          <p:cNvPicPr>
            <a:picLocks noChangeAspect="1"/>
          </p:cNvPicPr>
          <p:nvPr/>
        </p:nvPicPr>
        <p:blipFill>
          <a:blip r:embed="rId2"/>
          <a:stretch>
            <a:fillRect/>
          </a:stretch>
        </p:blipFill>
        <p:spPr>
          <a:xfrm>
            <a:off x="212271" y="1152359"/>
            <a:ext cx="8686800" cy="28792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2: Fundamental matrix</a:t>
            </a:r>
            <a:endParaRPr lang="en-US" sz="2800" b="0" strike="noStrike" spc="-1">
              <a:solidFill>
                <a:srgbClr val="000000"/>
              </a:solidFill>
              <a:latin typeface="Arial"/>
            </a:endParaRPr>
          </a:p>
        </p:txBody>
      </p:sp>
      <p:sp>
        <p:nvSpPr>
          <p:cNvPr id="132" name="PlaceHolder 2"/>
          <p:cNvSpPr>
            <a:spLocks noGrp="1"/>
          </p:cNvSpPr>
          <p:nvPr>
            <p:ph/>
          </p:nvPr>
        </p:nvSpPr>
        <p:spPr>
          <a:xfrm>
            <a:off x="31176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400" spc="-1" dirty="0">
                <a:solidFill>
                  <a:srgbClr val="595959"/>
                </a:solidFill>
                <a:latin typeface="Arial"/>
              </a:rPr>
              <a:t>Points in one image are projected onto </a:t>
            </a:r>
            <a:r>
              <a:rPr lang="en-US" sz="1400" spc="-1" dirty="0" err="1">
                <a:solidFill>
                  <a:srgbClr val="595959"/>
                </a:solidFill>
                <a:latin typeface="Arial"/>
              </a:rPr>
              <a:t>epipolar</a:t>
            </a:r>
            <a:r>
              <a:rPr lang="en-US" sz="1400" spc="-1" dirty="0">
                <a:solidFill>
                  <a:srgbClr val="595959"/>
                </a:solidFill>
                <a:latin typeface="Arial"/>
              </a:rPr>
              <a:t> lines in the other image by the fundamental matrix due to the constraint that the corresponding points in stereo images must lie along the </a:t>
            </a:r>
            <a:r>
              <a:rPr lang="en-US" sz="1400" spc="-1" dirty="0" err="1">
                <a:solidFill>
                  <a:srgbClr val="595959"/>
                </a:solidFill>
                <a:latin typeface="Arial"/>
              </a:rPr>
              <a:t>epipolar</a:t>
            </a:r>
            <a:r>
              <a:rPr lang="en-US" sz="1400" spc="-1" dirty="0">
                <a:solidFill>
                  <a:srgbClr val="595959"/>
                </a:solidFill>
                <a:latin typeface="Arial"/>
              </a:rPr>
              <a:t> lines. This is a result of the geometry of stereo vision where the </a:t>
            </a:r>
            <a:r>
              <a:rPr lang="en-US" sz="1400" spc="-1" dirty="0" err="1">
                <a:solidFill>
                  <a:srgbClr val="595959"/>
                </a:solidFill>
                <a:latin typeface="Arial"/>
              </a:rPr>
              <a:t>epipolar</a:t>
            </a:r>
            <a:r>
              <a:rPr lang="en-US" sz="1400" spc="-1" dirty="0">
                <a:solidFill>
                  <a:srgbClr val="595959"/>
                </a:solidFill>
                <a:latin typeface="Arial"/>
              </a:rPr>
              <a:t> lines are the lines of intersection between the image planes and the </a:t>
            </a:r>
            <a:r>
              <a:rPr lang="en-US" sz="1400" spc="-1" dirty="0" err="1">
                <a:solidFill>
                  <a:srgbClr val="595959"/>
                </a:solidFill>
                <a:latin typeface="Arial"/>
              </a:rPr>
              <a:t>epipolar</a:t>
            </a:r>
            <a:r>
              <a:rPr lang="en-US" sz="1400" spc="-1" dirty="0">
                <a:solidFill>
                  <a:srgbClr val="595959"/>
                </a:solidFill>
                <a:latin typeface="Arial"/>
              </a:rPr>
              <a:t> plane (the plane containing the baseline between the two camera centers and the observed point in space).</a:t>
            </a:r>
          </a:p>
        </p:txBody>
      </p:sp>
      <p:sp>
        <p:nvSpPr>
          <p:cNvPr id="133" name="PlaceHolder 3"/>
          <p:cNvSpPr>
            <a:spLocks noGrp="1"/>
          </p:cNvSpPr>
          <p:nvPr>
            <p:ph/>
          </p:nvPr>
        </p:nvSpPr>
        <p:spPr>
          <a:xfrm>
            <a:off x="483228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400" spc="-1" dirty="0">
                <a:solidFill>
                  <a:srgbClr val="595959"/>
                </a:solidFill>
                <a:latin typeface="Arial"/>
              </a:rPr>
              <a:t>When the camera centers (the projection centers) are within the images, the </a:t>
            </a:r>
            <a:r>
              <a:rPr lang="en-US" sz="1400" spc="-1" dirty="0" err="1">
                <a:solidFill>
                  <a:srgbClr val="595959"/>
                </a:solidFill>
                <a:latin typeface="Arial"/>
              </a:rPr>
              <a:t>epipoles</a:t>
            </a:r>
            <a:r>
              <a:rPr lang="en-US" sz="1400" spc="-1" dirty="0">
                <a:solidFill>
                  <a:srgbClr val="595959"/>
                </a:solidFill>
                <a:latin typeface="Arial"/>
              </a:rPr>
              <a:t> will be located within the image boundaries. The </a:t>
            </a:r>
            <a:r>
              <a:rPr lang="en-US" sz="1400" spc="-1" dirty="0" err="1">
                <a:solidFill>
                  <a:srgbClr val="595959"/>
                </a:solidFill>
                <a:latin typeface="Arial"/>
              </a:rPr>
              <a:t>epipolar</a:t>
            </a:r>
            <a:r>
              <a:rPr lang="en-US" sz="1400" spc="-1" dirty="0">
                <a:solidFill>
                  <a:srgbClr val="595959"/>
                </a:solidFill>
                <a:latin typeface="Arial"/>
              </a:rPr>
              <a:t> lines will radiate out from the </a:t>
            </a:r>
            <a:r>
              <a:rPr lang="en-US" sz="1400" spc="-1" dirty="0" err="1">
                <a:solidFill>
                  <a:srgbClr val="595959"/>
                </a:solidFill>
                <a:latin typeface="Arial"/>
              </a:rPr>
              <a:t>epipoles</a:t>
            </a:r>
            <a:r>
              <a:rPr lang="en-US" sz="1400" spc="-1" dirty="0">
                <a:solidFill>
                  <a:srgbClr val="595959"/>
                </a:solidFill>
                <a:latin typeface="Arial"/>
              </a:rPr>
              <a:t>. This occurs because the </a:t>
            </a:r>
            <a:r>
              <a:rPr lang="en-US" sz="1400" spc="-1" dirty="0" err="1">
                <a:solidFill>
                  <a:srgbClr val="595959"/>
                </a:solidFill>
                <a:latin typeface="Arial"/>
              </a:rPr>
              <a:t>epipoles</a:t>
            </a:r>
            <a:r>
              <a:rPr lang="en-US" sz="1400" spc="-1" dirty="0">
                <a:solidFill>
                  <a:srgbClr val="595959"/>
                </a:solidFill>
                <a:latin typeface="Arial"/>
              </a:rPr>
              <a:t> are the projection of one camera center onto the image plane of the other camera. When the camera centers are within the images, it means that each camera is able to capture the other camera within its field of view, hence the </a:t>
            </a:r>
            <a:r>
              <a:rPr lang="en-US" sz="1400" spc="-1" dirty="0" err="1">
                <a:solidFill>
                  <a:srgbClr val="595959"/>
                </a:solidFill>
                <a:latin typeface="Arial"/>
              </a:rPr>
              <a:t>epipoles</a:t>
            </a:r>
            <a:r>
              <a:rPr lang="en-US" sz="1400" spc="-1" dirty="0">
                <a:solidFill>
                  <a:srgbClr val="595959"/>
                </a:solidFill>
                <a:latin typeface="Arial"/>
              </a:rPr>
              <a:t> and </a:t>
            </a:r>
            <a:r>
              <a:rPr lang="en-US" sz="1400" spc="-1" dirty="0" err="1">
                <a:solidFill>
                  <a:srgbClr val="595959"/>
                </a:solidFill>
                <a:latin typeface="Arial"/>
              </a:rPr>
              <a:t>epipolar</a:t>
            </a:r>
            <a:r>
              <a:rPr lang="en-US" sz="1400" spc="-1" dirty="0">
                <a:solidFill>
                  <a:srgbClr val="595959"/>
                </a:solidFill>
                <a:latin typeface="Arial"/>
              </a:rPr>
              <a:t> lines will be within the captured images.</a:t>
            </a:r>
            <a:endParaRPr lang="en-US" sz="14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2: Fundamental matrix</a:t>
            </a:r>
            <a:endParaRPr lang="en-US" sz="2800" b="0" strike="noStrike" spc="-1">
              <a:solidFill>
                <a:srgbClr val="000000"/>
              </a:solidFill>
              <a:latin typeface="Arial"/>
            </a:endParaRPr>
          </a:p>
        </p:txBody>
      </p:sp>
      <p:sp>
        <p:nvSpPr>
          <p:cNvPr id="135" name="PlaceHolder 2"/>
          <p:cNvSpPr>
            <a:spLocks noGrp="1"/>
          </p:cNvSpPr>
          <p:nvPr>
            <p:ph/>
          </p:nvPr>
        </p:nvSpPr>
        <p:spPr>
          <a:xfrm>
            <a:off x="311760" y="1152360"/>
            <a:ext cx="3999600" cy="3416040"/>
          </a:xfrm>
          <a:prstGeom prst="rect">
            <a:avLst/>
          </a:prstGeom>
          <a:noFill/>
          <a:ln w="0">
            <a:noFill/>
          </a:ln>
        </p:spPr>
        <p:txBody>
          <a:bodyPr tIns="91440" bIns="91440" anchor="t">
            <a:normAutofit fontScale="85000" lnSpcReduction="20000"/>
          </a:bodyPr>
          <a:lstStyle/>
          <a:p>
            <a:pPr>
              <a:lnSpc>
                <a:spcPct val="115000"/>
              </a:lnSpc>
              <a:buNone/>
              <a:tabLst>
                <a:tab pos="0" algn="l"/>
              </a:tabLst>
            </a:pPr>
            <a:r>
              <a:rPr lang="en-US" sz="1400" spc="-1" dirty="0">
                <a:solidFill>
                  <a:srgbClr val="595959"/>
                </a:solidFill>
                <a:latin typeface="Arial"/>
              </a:rPr>
              <a:t>If the </a:t>
            </a:r>
            <a:r>
              <a:rPr lang="en-US" sz="1400" spc="-1" dirty="0" err="1">
                <a:solidFill>
                  <a:srgbClr val="595959"/>
                </a:solidFill>
                <a:latin typeface="Arial"/>
              </a:rPr>
              <a:t>epipolar</a:t>
            </a:r>
            <a:r>
              <a:rPr lang="en-US" sz="1400" spc="-1" dirty="0">
                <a:solidFill>
                  <a:srgbClr val="595959"/>
                </a:solidFill>
                <a:latin typeface="Arial"/>
              </a:rPr>
              <a:t> lines are all horizontal across two images, it usually means that the images have been rectified. Image rectification is the process of transforming images to ensure that the corresponding </a:t>
            </a:r>
            <a:r>
              <a:rPr lang="en-US" sz="1400" spc="-1" dirty="0" err="1">
                <a:solidFill>
                  <a:srgbClr val="595959"/>
                </a:solidFill>
                <a:latin typeface="Arial"/>
              </a:rPr>
              <a:t>epipolar</a:t>
            </a:r>
            <a:r>
              <a:rPr lang="en-US" sz="1400" spc="-1" dirty="0">
                <a:solidFill>
                  <a:srgbClr val="595959"/>
                </a:solidFill>
                <a:latin typeface="Arial"/>
              </a:rPr>
              <a:t> lines in both images become collinear and parallel to the horizontal axis of the image plane. This simplifies the problem of finding corresponding points in stereo vision because it reduces the search space to one dimension along the horizontal lines.</a:t>
            </a:r>
            <a:endParaRPr lang="en-US" sz="1400" b="0" strike="noStrike" spc="-1" dirty="0">
              <a:solidFill>
                <a:srgbClr val="000000"/>
              </a:solidFill>
              <a:latin typeface="Arial"/>
            </a:endParaRPr>
          </a:p>
          <a:p>
            <a:pPr>
              <a:lnSpc>
                <a:spcPct val="115000"/>
              </a:lnSpc>
              <a:spcBef>
                <a:spcPts val="1199"/>
              </a:spcBef>
              <a:buNone/>
              <a:tabLst>
                <a:tab pos="0" algn="l"/>
              </a:tabLst>
            </a:pPr>
            <a:r>
              <a:rPr lang="en-US" sz="1400" spc="-1" dirty="0">
                <a:solidFill>
                  <a:srgbClr val="595959"/>
                </a:solidFill>
                <a:latin typeface="Arial"/>
              </a:rPr>
              <a:t>The fundamental matrix is defined up to a scale because it represents a projective transformation, and its computation involves homogeneous coordinates. In homogeneous coordinates, multiplying the coordinates by a non-zero scalar does not change the point's location in projective space. Therefore, the fundamental matrix, which relates corresponding points in two images using homogeneous coordinates, is only determined up to a scale factor.</a:t>
            </a:r>
          </a:p>
        </p:txBody>
      </p:sp>
      <p:sp>
        <p:nvSpPr>
          <p:cNvPr id="136" name="PlaceHolder 3"/>
          <p:cNvSpPr>
            <a:spLocks noGrp="1"/>
          </p:cNvSpPr>
          <p:nvPr>
            <p:ph/>
          </p:nvPr>
        </p:nvSpPr>
        <p:spPr>
          <a:xfrm>
            <a:off x="4832280" y="1152360"/>
            <a:ext cx="399960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400" spc="-1" dirty="0">
                <a:solidFill>
                  <a:srgbClr val="595959"/>
                </a:solidFill>
                <a:latin typeface="Arial"/>
              </a:rPr>
              <a:t>The fundamental matrix is of rank 2 because it encapsulates the </a:t>
            </a:r>
            <a:r>
              <a:rPr lang="en-US" sz="1400" spc="-1" dirty="0" err="1">
                <a:solidFill>
                  <a:srgbClr val="595959"/>
                </a:solidFill>
                <a:latin typeface="Arial"/>
              </a:rPr>
              <a:t>epipolar</a:t>
            </a:r>
            <a:r>
              <a:rPr lang="en-US" sz="1400" spc="-1" dirty="0">
                <a:solidFill>
                  <a:srgbClr val="595959"/>
                </a:solidFill>
                <a:latin typeface="Arial"/>
              </a:rPr>
              <a:t> constraint that the corresponding points in stereo images must lie on their respective </a:t>
            </a:r>
            <a:r>
              <a:rPr lang="en-US" sz="1400" spc="-1" dirty="0" err="1">
                <a:solidFill>
                  <a:srgbClr val="595959"/>
                </a:solidFill>
                <a:latin typeface="Arial"/>
              </a:rPr>
              <a:t>epipolar</a:t>
            </a:r>
            <a:r>
              <a:rPr lang="en-US" sz="1400" spc="-1" dirty="0">
                <a:solidFill>
                  <a:srgbClr val="595959"/>
                </a:solidFill>
                <a:latin typeface="Arial"/>
              </a:rPr>
              <a:t> lines. Mathematically, the </a:t>
            </a:r>
            <a:r>
              <a:rPr lang="en-US" sz="1400" spc="-1" dirty="0" err="1">
                <a:solidFill>
                  <a:srgbClr val="595959"/>
                </a:solidFill>
                <a:latin typeface="Arial"/>
              </a:rPr>
              <a:t>epipolar</a:t>
            </a:r>
            <a:r>
              <a:rPr lang="en-US" sz="1400" spc="-1" dirty="0">
                <a:solidFill>
                  <a:srgbClr val="595959"/>
                </a:solidFill>
                <a:latin typeface="Arial"/>
              </a:rPr>
              <a:t> constraint is expressed as a bilinear form, which results in a matrix equation that inherently has one degree of freedom less than the dimension of the space. This is reflected in the singular value decomposition of the fundamental matrix, where one singular value is zero, reducing the rank to 2. This also corresponds to the fact that the </a:t>
            </a:r>
            <a:r>
              <a:rPr lang="en-US" sz="1400" spc="-1" dirty="0" err="1">
                <a:solidFill>
                  <a:srgbClr val="595959"/>
                </a:solidFill>
                <a:latin typeface="Arial"/>
              </a:rPr>
              <a:t>epipoles</a:t>
            </a:r>
            <a:r>
              <a:rPr lang="en-US" sz="1400" spc="-1" dirty="0">
                <a:solidFill>
                  <a:srgbClr val="595959"/>
                </a:solidFill>
                <a:latin typeface="Arial"/>
              </a:rPr>
              <a:t> are not in the image plane, resulting in a matrix that cannot be of full rank.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Part 3: RANSAC</a:t>
            </a:r>
            <a:endParaRPr lang="en-US" sz="2800" b="0" strike="noStrike" spc="-1">
              <a:solidFill>
                <a:srgbClr val="000000"/>
              </a:solidFill>
              <a:latin typeface="Arial"/>
            </a:endParaRPr>
          </a:p>
        </p:txBody>
      </p:sp>
      <p:sp>
        <p:nvSpPr>
          <p:cNvPr id="138"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800" b="0" strike="noStrike" spc="-1" dirty="0">
                <a:solidFill>
                  <a:srgbClr val="595959"/>
                </a:solidFill>
                <a:latin typeface="Arial"/>
                <a:ea typeface="Arial"/>
              </a:rPr>
              <a:t>[insert visualization of correspondences on Notre</a:t>
            </a:r>
          </a:p>
          <a:p>
            <a:pPr>
              <a:lnSpc>
                <a:spcPct val="115000"/>
              </a:lnSpc>
              <a:spcAft>
                <a:spcPts val="1199"/>
              </a:spcAft>
              <a:buNone/>
              <a:tabLst>
                <a:tab pos="0" algn="l"/>
              </a:tabLst>
            </a:pPr>
            <a:r>
              <a:rPr lang="en" sz="1800" b="0" strike="noStrike" spc="-1" dirty="0">
                <a:solidFill>
                  <a:srgbClr val="595959"/>
                </a:solidFill>
                <a:latin typeface="Arial"/>
                <a:ea typeface="Arial"/>
              </a:rPr>
              <a:t> Dame after RANSAC]</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EDAB805B-FE92-395E-5947-496762AFA80D}"/>
              </a:ext>
            </a:extLst>
          </p:cNvPr>
          <p:cNvPicPr>
            <a:picLocks noChangeAspect="1"/>
          </p:cNvPicPr>
          <p:nvPr/>
        </p:nvPicPr>
        <p:blipFill>
          <a:blip r:embed="rId2"/>
          <a:stretch>
            <a:fillRect/>
          </a:stretch>
        </p:blipFill>
        <p:spPr>
          <a:xfrm>
            <a:off x="311760" y="1017360"/>
            <a:ext cx="5315131" cy="35940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dirty="0">
                <a:solidFill>
                  <a:srgbClr val="000000"/>
                </a:solidFill>
                <a:latin typeface="Arial"/>
                <a:ea typeface="Arial"/>
              </a:rPr>
              <a:t>Part 3: RANSAC</a:t>
            </a:r>
            <a:endParaRPr lang="en-US" sz="2800" b="0" strike="noStrike" spc="-1" dirty="0">
              <a:solidFill>
                <a:srgbClr val="000000"/>
              </a:solidFill>
              <a:latin typeface="Arial"/>
            </a:endParaRPr>
          </a:p>
        </p:txBody>
      </p:sp>
      <p:sp>
        <p:nvSpPr>
          <p:cNvPr id="140"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800" b="0" strike="noStrike" spc="-1" dirty="0">
                <a:solidFill>
                  <a:srgbClr val="595959"/>
                </a:solidFill>
                <a:latin typeface="Arial"/>
                <a:ea typeface="Arial"/>
              </a:rPr>
              <a:t>[insert visualization of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lines on the Notre Da</a:t>
            </a:r>
          </a:p>
          <a:p>
            <a:pPr>
              <a:lnSpc>
                <a:spcPct val="115000"/>
              </a:lnSpc>
              <a:spcAft>
                <a:spcPts val="1199"/>
              </a:spcAft>
              <a:buNone/>
              <a:tabLst>
                <a:tab pos="0" algn="l"/>
              </a:tabLst>
            </a:pPr>
            <a:r>
              <a:rPr lang="en" sz="1800" b="0" strike="noStrike" spc="-1" dirty="0">
                <a:solidFill>
                  <a:srgbClr val="595959"/>
                </a:solidFill>
                <a:latin typeface="Arial"/>
                <a:ea typeface="Arial"/>
              </a:rPr>
              <a:t>me image pair] </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FDC8BF10-284A-FA22-D180-AF5BB54DD0A8}"/>
              </a:ext>
            </a:extLst>
          </p:cNvPr>
          <p:cNvPicPr>
            <a:picLocks noChangeAspect="1"/>
          </p:cNvPicPr>
          <p:nvPr/>
        </p:nvPicPr>
        <p:blipFill>
          <a:blip r:embed="rId2"/>
          <a:stretch>
            <a:fillRect/>
          </a:stretch>
        </p:blipFill>
        <p:spPr>
          <a:xfrm>
            <a:off x="311760" y="1017360"/>
            <a:ext cx="6311900" cy="3886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TotalTime>
  <Words>1434</Words>
  <Application>Microsoft Macintosh PowerPoint</Application>
  <PresentationFormat>On-screen Show (16:9)</PresentationFormat>
  <Paragraphs>81</Paragraphs>
  <Slides>18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Symbol</vt:lpstr>
      <vt:lpstr>Times New Roman</vt:lpstr>
      <vt:lpstr>Wingdings</vt:lpstr>
      <vt:lpstr>Office Theme</vt:lpstr>
      <vt:lpstr>Office Theme</vt:lpstr>
      <vt:lpstr>Office Theme</vt:lpstr>
      <vt:lpstr>PowerPoint Presentation</vt:lpstr>
      <vt:lpstr>Part 1: Projection matrix</vt:lpstr>
      <vt:lpstr>Part 1: Projection matrix</vt:lpstr>
      <vt:lpstr>Part 1: Projection matrix</vt:lpstr>
      <vt:lpstr>Part 2: Fundamental matrix</vt:lpstr>
      <vt:lpstr>Part 2: Fundamental matrix</vt:lpstr>
      <vt:lpstr>Part 2: Fundamental matrix</vt:lpstr>
      <vt:lpstr>Part 3: RANSAC</vt:lpstr>
      <vt:lpstr>Part 3: RANSAC</vt:lpstr>
      <vt:lpstr>Part 3: RANSAC</vt:lpstr>
      <vt:lpstr>Part 4: Performance comparison</vt:lpstr>
      <vt:lpstr>Part 4: Performance comparison</vt:lpstr>
      <vt:lpstr>PowerPoint Presentation</vt:lpstr>
      <vt:lpstr>PowerPoint Presentation</vt:lpstr>
      <vt:lpstr>Part 6: Panorama Stitching</vt:lpstr>
      <vt:lpstr>Part 6: Panorama Stitching</vt:lpstr>
      <vt:lpstr>Conclusion</vt:lpstr>
      <vt:lpstr>Extra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Pokharna, Vidit D</cp:lastModifiedBy>
  <cp:revision>7</cp:revision>
  <dcterms:modified xsi:type="dcterms:W3CDTF">2024-03-09T01:35:53Z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16</vt:i4>
  </property>
  <property fmtid="{D5CDD505-2E9C-101B-9397-08002B2CF9AE}" pid="3" name="PresentationFormat">
    <vt:lpwstr>On-screen Show (16:9)</vt:lpwstr>
  </property>
  <property fmtid="{D5CDD505-2E9C-101B-9397-08002B2CF9AE}" pid="4" name="Slides">
    <vt:i4>16</vt:i4>
  </property>
</Properties>
</file>